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5"/>
  </p:notesMasterIdLst>
  <p:handoutMasterIdLst>
    <p:handoutMasterId r:id="rId46"/>
  </p:handoutMasterIdLst>
  <p:sldIdLst>
    <p:sldId id="256" r:id="rId2"/>
    <p:sldId id="478" r:id="rId3"/>
    <p:sldId id="461" r:id="rId4"/>
    <p:sldId id="479" r:id="rId5"/>
    <p:sldId id="502" r:id="rId6"/>
    <p:sldId id="503" r:id="rId7"/>
    <p:sldId id="505" r:id="rId8"/>
    <p:sldId id="504" r:id="rId9"/>
    <p:sldId id="506" r:id="rId10"/>
    <p:sldId id="507" r:id="rId11"/>
    <p:sldId id="483" r:id="rId12"/>
    <p:sldId id="484" r:id="rId13"/>
    <p:sldId id="485" r:id="rId14"/>
    <p:sldId id="486" r:id="rId15"/>
    <p:sldId id="487" r:id="rId16"/>
    <p:sldId id="488" r:id="rId17"/>
    <p:sldId id="489" r:id="rId18"/>
    <p:sldId id="490" r:id="rId19"/>
    <p:sldId id="491" r:id="rId20"/>
    <p:sldId id="492" r:id="rId21"/>
    <p:sldId id="508" r:id="rId22"/>
    <p:sldId id="499" r:id="rId23"/>
    <p:sldId id="519" r:id="rId24"/>
    <p:sldId id="500" r:id="rId25"/>
    <p:sldId id="501" r:id="rId26"/>
    <p:sldId id="509" r:id="rId27"/>
    <p:sldId id="510" r:id="rId28"/>
    <p:sldId id="511" r:id="rId29"/>
    <p:sldId id="512" r:id="rId30"/>
    <p:sldId id="495" r:id="rId31"/>
    <p:sldId id="496" r:id="rId32"/>
    <p:sldId id="513" r:id="rId33"/>
    <p:sldId id="517" r:id="rId34"/>
    <p:sldId id="497" r:id="rId35"/>
    <p:sldId id="455" r:id="rId36"/>
    <p:sldId id="518" r:id="rId37"/>
    <p:sldId id="494" r:id="rId38"/>
    <p:sldId id="476" r:id="rId39"/>
    <p:sldId id="498" r:id="rId40"/>
    <p:sldId id="514" r:id="rId41"/>
    <p:sldId id="515" r:id="rId42"/>
    <p:sldId id="516" r:id="rId43"/>
    <p:sldId id="520" r:id="rId44"/>
  </p:sldIdLst>
  <p:sldSz cx="9144000" cy="6858000" type="screen4x3"/>
  <p:notesSz cx="6761163" cy="9942513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4242"/>
    <a:srgbClr val="CC3399"/>
    <a:srgbClr val="D60029"/>
    <a:srgbClr val="0075F6"/>
    <a:srgbClr val="66FFFF"/>
    <a:srgbClr val="00FFCC"/>
    <a:srgbClr val="6666FF"/>
    <a:srgbClr val="B2B2B2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1" autoAdjust="0"/>
    <p:restoredTop sz="87409" autoAdjust="0"/>
  </p:normalViewPr>
  <p:slideViewPr>
    <p:cSldViewPr snapToGrid="0">
      <p:cViewPr varScale="1">
        <p:scale>
          <a:sx n="103" d="100"/>
          <a:sy n="103" d="100"/>
        </p:scale>
        <p:origin x="4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notesViewPr>
    <p:cSldViewPr snapToGrid="0" snapToObjects="1">
      <p:cViewPr varScale="1">
        <p:scale>
          <a:sx n="82" d="100"/>
          <a:sy n="82" d="100"/>
        </p:scale>
        <p:origin x="-2512" y="-96"/>
      </p:cViewPr>
      <p:guideLst>
        <p:guide orient="horz" pos="31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800" y="0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3794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800" y="9443794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0A0A64D-BBF1-4427-8E6D-DD674507F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800" y="0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3794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800" y="9443794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0CFD8B5-0E2B-47C3-8C41-74533DDD4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0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8FB62-D5A8-46DE-9997-61C2E3F8AFE8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0" dirty="0" smtClean="0"/>
              <a:t>A</a:t>
            </a:r>
            <a:r>
              <a:rPr lang="en-US" i="0" baseline="0" dirty="0" smtClean="0"/>
              <a:t> great honor to be invited</a:t>
            </a:r>
          </a:p>
          <a:p>
            <a:pPr eaLnBrk="1" hangingPunct="1">
              <a:buFont typeface="Wingdings" pitchFamily="2" charset="2"/>
              <a:buNone/>
            </a:pPr>
            <a:endParaRPr lang="en-US" i="0" baseline="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i="0" baseline="0" dirty="0" smtClean="0"/>
              <a:t>Yahtzee, mathematical art, model-based software engineering, combinatorics</a:t>
            </a:r>
            <a:endParaRPr lang="en-US" i="0" dirty="0" smtClean="0"/>
          </a:p>
        </p:txBody>
      </p:sp>
    </p:spTree>
    <p:extLst>
      <p:ext uri="{BB962C8B-B14F-4D97-AF65-F5344CB8AC3E}">
        <p14:creationId xmlns:p14="http://schemas.microsoft.com/office/powerpoint/2010/main" val="1297434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separate slide set: </a:t>
            </a:r>
            <a:r>
              <a:rPr lang="en-US" dirty="0" err="1" smtClean="0"/>
              <a:t>Ulam’s</a:t>
            </a:r>
            <a:r>
              <a:rPr lang="en-US" dirty="0" smtClean="0"/>
              <a:t>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98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 ask every question twice, three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7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Parity of a number</a:t>
            </a:r>
            <a:r>
              <a:rPr lang="en-US" baseline="0" dirty="0" smtClean="0"/>
              <a:t> k = 0 if k is even, else 1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With children, you can tell them they must lie at least six times.</a:t>
            </a:r>
          </a:p>
          <a:p>
            <a:r>
              <a:rPr lang="en-US" baseline="0" dirty="0" smtClean="0"/>
              <a:t>How does that work?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Hamming (7,4) code: perfect code, 7 lies, 1 no lies: 8 possibilities needs 3 bits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52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Upper </a:t>
            </a:r>
            <a:r>
              <a:rPr lang="en-US" i="1" baseline="0" dirty="0" smtClean="0"/>
              <a:t>and</a:t>
            </a:r>
            <a:r>
              <a:rPr lang="en-US" baseline="0" dirty="0" smtClean="0"/>
              <a:t> lower bounds on reliable lossless communication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Anit</a:t>
            </a:r>
            <a:r>
              <a:rPr lang="en-US" baseline="0" dirty="0" smtClean="0"/>
              <a:t>-information: people are willing to pay for that, in casinos, lotteries,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00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the double arrow</a:t>
            </a:r>
            <a:r>
              <a:rPr lang="en-US" baseline="0" dirty="0" smtClean="0"/>
              <a:t> between channel and enemy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47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more security concerns:</a:t>
            </a:r>
          </a:p>
          <a:p>
            <a:r>
              <a:rPr lang="en-US" i="0" baseline="0" dirty="0" smtClean="0"/>
              <a:t>  A</a:t>
            </a:r>
            <a:r>
              <a:rPr lang="en-US" i="1" baseline="0" dirty="0" smtClean="0"/>
              <a:t>vailability, c</a:t>
            </a:r>
            <a:r>
              <a:rPr lang="en-US" baseline="0" dirty="0" smtClean="0"/>
              <a:t>f. Denial of Service attack</a:t>
            </a:r>
          </a:p>
          <a:p>
            <a:r>
              <a:rPr lang="en-US" baseline="0" dirty="0" smtClean="0"/>
              <a:t>  </a:t>
            </a:r>
            <a:r>
              <a:rPr lang="en-US" i="1" baseline="0" dirty="0" smtClean="0"/>
              <a:t>Non-Repudiation</a:t>
            </a:r>
            <a:r>
              <a:rPr lang="en-US" i="0" baseline="0" dirty="0" smtClean="0"/>
              <a:t>: cannot deny that you had that message</a:t>
            </a:r>
            <a:endParaRPr lang="en-US" baseline="0" dirty="0" smtClean="0"/>
          </a:p>
          <a:p>
            <a:r>
              <a:rPr lang="en-US" baseline="0" dirty="0" smtClean="0"/>
              <a:t>E.g. you should not be able to deny later that you initiated a money transfer.</a:t>
            </a:r>
          </a:p>
          <a:p>
            <a:r>
              <a:rPr lang="en-US" baseline="0" dirty="0" smtClean="0"/>
              <a:t>But they are outside the scope of this course.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44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key is any selectable parameter</a:t>
            </a:r>
          </a:p>
          <a:p>
            <a:r>
              <a:rPr lang="en-US" dirty="0" smtClean="0"/>
              <a:t>Shannon (1945, 1949): “Communication Theory of Secrecy Systems”</a:t>
            </a:r>
          </a:p>
          <a:p>
            <a:r>
              <a:rPr lang="en-US" dirty="0" smtClean="0"/>
              <a:t>Many people will need to know the algorithms</a:t>
            </a:r>
          </a:p>
          <a:p>
            <a:r>
              <a:rPr lang="en-US" dirty="0" smtClean="0"/>
              <a:t>Someone</a:t>
            </a:r>
            <a:r>
              <a:rPr lang="en-US" baseline="0" dirty="0" smtClean="0"/>
              <a:t> will eventually leak them (bribed, tortured, loose lipped, dissatisfied, disillusioned)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37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Addresses: Confidentiality, using a pre-shared key</a:t>
            </a:r>
          </a:p>
          <a:p>
            <a:r>
              <a:rPr lang="en-US" dirty="0" smtClean="0"/>
              <a:t>Addition modulo 2 = exclusive-or = XOR; subtraction =</a:t>
            </a:r>
            <a:r>
              <a:rPr lang="en-US" baseline="0" dirty="0" smtClean="0"/>
              <a:t> addition</a:t>
            </a:r>
            <a:endParaRPr lang="en-US" dirty="0" smtClean="0"/>
          </a:p>
          <a:p>
            <a:r>
              <a:rPr lang="en-US" dirty="0" smtClean="0"/>
              <a:t>Shannon:</a:t>
            </a:r>
            <a:r>
              <a:rPr lang="en-US" baseline="0" dirty="0" smtClean="0"/>
              <a:t> entropy of uniformly random key = 1; swamps plaintext for enemy</a:t>
            </a:r>
          </a:p>
          <a:p>
            <a:r>
              <a:rPr lang="en-US" baseline="0" dirty="0" smtClean="0"/>
              <a:t>  H(plaintext ⊕ key) = 1, even if H(plaintext) &lt; 1; evens out statistical fingerprint</a:t>
            </a:r>
          </a:p>
          <a:p>
            <a:r>
              <a:rPr lang="en-US" baseline="0" dirty="0" smtClean="0"/>
              <a:t>Trying all keys does not help.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When challenged: can construct new key to reveal any plaintext!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5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</a:t>
            </a:r>
            <a:r>
              <a:rPr lang="en-US" baseline="0" dirty="0" smtClean="0"/>
              <a:t> is like p=0.5 noise; hence, </a:t>
            </a:r>
            <a:r>
              <a:rPr lang="en-US" baseline="0" dirty="0" err="1" smtClean="0"/>
              <a:t>c</a:t>
            </a:r>
            <a:r>
              <a:rPr lang="en-US" dirty="0" err="1" smtClean="0"/>
              <a:t>iphertext</a:t>
            </a:r>
            <a:r>
              <a:rPr lang="en-US" baseline="0" dirty="0" smtClean="0"/>
              <a:t> also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 suitable for secret sharing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655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74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</a:t>
            </a:r>
            <a:r>
              <a:rPr lang="en-US" baseline="0" dirty="0" smtClean="0"/>
              <a:t> are you from (what branch of mathematics)?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Each question is a ternary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518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do this</a:t>
            </a:r>
            <a:r>
              <a:rPr lang="en-US" baseline="0" dirty="0" smtClean="0"/>
              <a:t> with an elephant in a cage?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163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what happens when</a:t>
            </a:r>
            <a:r>
              <a:rPr lang="en-US" baseline="0" dirty="0" smtClean="0"/>
              <a:t> browsing the web with https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9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Determine</a:t>
            </a:r>
            <a:r>
              <a:rPr lang="en-US" baseline="0" dirty="0" smtClean="0"/>
              <a:t> average salary of a group of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634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Bitcoin</a:t>
            </a:r>
          </a:p>
          <a:p>
            <a:r>
              <a:rPr lang="en-US" dirty="0" smtClean="0"/>
              <a:t>Indistinguishability</a:t>
            </a:r>
            <a:r>
              <a:rPr lang="en-US" baseline="0" dirty="0" smtClean="0"/>
              <a:t> </a:t>
            </a:r>
            <a:r>
              <a:rPr lang="en-US" dirty="0" smtClean="0"/>
              <a:t>Obfuscation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510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continuous variants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741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666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in</a:t>
            </a:r>
            <a:r>
              <a:rPr lang="en-US" baseline="0" dirty="0" smtClean="0"/>
              <a:t> </a:t>
            </a:r>
            <a:r>
              <a:rPr lang="en-US" dirty="0" smtClean="0"/>
              <a:t>variant</a:t>
            </a:r>
            <a:r>
              <a:rPr lang="en-US" baseline="0" dirty="0" smtClean="0"/>
              <a:t> with 27 SET cards, and the structural invariant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Questions boils down to:</a:t>
            </a:r>
          </a:p>
          <a:p>
            <a:r>
              <a:rPr lang="en-US" baseline="0" dirty="0" smtClean="0"/>
              <a:t>Is it a squiggle, rectangle, or ellipse?</a:t>
            </a:r>
          </a:p>
          <a:p>
            <a:r>
              <a:rPr lang="en-US" baseline="0" dirty="0" smtClean="0"/>
              <a:t>Is it red, blue, or green?</a:t>
            </a:r>
          </a:p>
          <a:p>
            <a:r>
              <a:rPr lang="en-US" baseline="0" dirty="0" smtClean="0"/>
              <a:t>Are there one, two, or three objects?</a:t>
            </a:r>
          </a:p>
          <a:p>
            <a:r>
              <a:rPr lang="en-US" baseline="0" dirty="0" smtClean="0"/>
              <a:t>Also observe what is invariant under the reordering of the cards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90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2016 = Shannon Centennial</a:t>
            </a:r>
          </a:p>
          <a:p>
            <a:endParaRPr lang="en-US" dirty="0" smtClean="0"/>
          </a:p>
          <a:p>
            <a:r>
              <a:rPr lang="en-US" dirty="0" smtClean="0"/>
              <a:t>Mathematician</a:t>
            </a:r>
            <a:r>
              <a:rPr lang="en-US" baseline="0" dirty="0" smtClean="0"/>
              <a:t>, electrical engineer, founding father of Information Theory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56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 modified by computation, but communicated/stored ‘as is’</a:t>
            </a:r>
          </a:p>
          <a:p>
            <a:r>
              <a:rPr lang="en-US" dirty="0" smtClean="0"/>
              <a:t>But this </a:t>
            </a:r>
            <a:r>
              <a:rPr lang="en-US" baseline="0" dirty="0" smtClean="0"/>
              <a:t>still involve many computations.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Major applications: telephony, radio/television broadcasting, internet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will usually speak about “channel”, but that can also mean “memory”.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0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Qualitative understanding</a:t>
            </a:r>
            <a:r>
              <a:rPr lang="en-US" baseline="0" dirty="0" smtClean="0"/>
              <a:t> of information</a:t>
            </a:r>
          </a:p>
          <a:p>
            <a:endParaRPr lang="en-US" baseline="0" dirty="0" smtClean="0"/>
          </a:p>
          <a:p>
            <a:r>
              <a:rPr lang="en-US" dirty="0" smtClean="0"/>
              <a:t>Encode each</a:t>
            </a:r>
            <a:r>
              <a:rPr lang="en-US" baseline="0" dirty="0" smtClean="0"/>
              <a:t> coin flip in one bit (0 vs 1), and a card “color” in 2 bits</a:t>
            </a:r>
          </a:p>
          <a:p>
            <a:r>
              <a:rPr lang="en-US" baseline="0" dirty="0" smtClean="0"/>
              <a:t>Encode each dice roll in … bits: 2 not enough, 3 is “overkill”</a:t>
            </a:r>
          </a:p>
          <a:p>
            <a:r>
              <a:rPr lang="en-US" baseline="0" dirty="0" smtClean="0"/>
              <a:t>log</a:t>
            </a:r>
            <a:r>
              <a:rPr lang="en-US" baseline="-25000" dirty="0" smtClean="0"/>
              <a:t>2</a:t>
            </a:r>
            <a:r>
              <a:rPr lang="en-US" baseline="0" dirty="0" smtClean="0"/>
              <a:t> N bits, where N is number of messages to be distinguished</a:t>
            </a:r>
          </a:p>
          <a:p>
            <a:r>
              <a:rPr lang="en-US" baseline="0" dirty="0" smtClean="0"/>
              <a:t>Can you encode each of the 6 dice rolls into log</a:t>
            </a:r>
            <a:r>
              <a:rPr lang="en-US" baseline="-25000" dirty="0" smtClean="0"/>
              <a:t>2</a:t>
            </a:r>
            <a:r>
              <a:rPr lang="en-US" baseline="0" dirty="0" smtClean="0"/>
              <a:t> 6 = 2.585 bits?  On average, yes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84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Qualitative understanding of information</a:t>
            </a:r>
          </a:p>
          <a:p>
            <a:endParaRPr lang="en-US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Answer ‘Yes’ versus ‘No’ to ‘Will you marry … ?’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13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Shannon (1948): in particular, he incorporated </a:t>
            </a:r>
            <a:r>
              <a:rPr lang="en-US" baseline="0" dirty="0" smtClean="0"/>
              <a:t>the role of probability</a:t>
            </a:r>
          </a:p>
          <a:p>
            <a:r>
              <a:rPr lang="en-US" baseline="0" dirty="0" smtClean="0"/>
              <a:t>Bit a.k.a. Shannon (don’t confuse with memory sizes);</a:t>
            </a:r>
          </a:p>
          <a:p>
            <a:r>
              <a:rPr lang="en-US" baseline="0" dirty="0" smtClean="0"/>
              <a:t>Need not be integral: P(A) = 1/1024 give I(A) = 10</a:t>
            </a:r>
          </a:p>
          <a:p>
            <a:r>
              <a:rPr lang="en-US" baseline="0" dirty="0" smtClean="0"/>
              <a:t>P(A) = 1023/1024 gives IA) = 0.0014</a:t>
            </a:r>
          </a:p>
          <a:p>
            <a:endParaRPr lang="en-US" baseline="0" dirty="0" smtClean="0"/>
          </a:p>
          <a:p>
            <a:r>
              <a:rPr lang="en-US" dirty="0" smtClean="0"/>
              <a:t>Why the minus sign? Otherwise it would be negative</a:t>
            </a:r>
            <a:r>
              <a:rPr lang="en-US" baseline="0" dirty="0" smtClean="0"/>
              <a:t> (probabilities are </a:t>
            </a:r>
            <a:r>
              <a:rPr lang="en-US" dirty="0" smtClean="0"/>
              <a:t>≤</a:t>
            </a:r>
            <a:r>
              <a:rPr lang="en-US" baseline="0" dirty="0" smtClean="0"/>
              <a:t> 1)</a:t>
            </a:r>
            <a:endParaRPr lang="en-US" dirty="0" smtClean="0"/>
          </a:p>
          <a:p>
            <a:r>
              <a:rPr lang="en-US" dirty="0" smtClean="0"/>
              <a:t>Why a logarithm? There are 2</a:t>
            </a:r>
            <a:r>
              <a:rPr lang="en-US" baseline="30000" dirty="0" smtClean="0"/>
              <a:t>N</a:t>
            </a:r>
            <a:r>
              <a:rPr lang="en-US" baseline="0" dirty="0" smtClean="0"/>
              <a:t> sequences of N bits.</a:t>
            </a:r>
          </a:p>
          <a:p>
            <a:r>
              <a:rPr lang="en-US" baseline="0" dirty="0" smtClean="0"/>
              <a:t>log </a:t>
            </a:r>
            <a:r>
              <a:rPr lang="en-US" baseline="0" dirty="0" err="1" smtClean="0"/>
              <a:t>pq</a:t>
            </a:r>
            <a:r>
              <a:rPr lang="en-US" baseline="0" dirty="0" smtClean="0"/>
              <a:t> = log p + log 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04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trick with sorted deck of 27 playing</a:t>
            </a:r>
            <a:r>
              <a:rPr lang="en-US" baseline="0" dirty="0" smtClean="0"/>
              <a:t> cards.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Explanation (to be shown later, using 27 SET cards)</a:t>
            </a:r>
          </a:p>
          <a:p>
            <a:r>
              <a:rPr lang="en-US" baseline="0" dirty="0" smtClean="0"/>
              <a:t>Each question is a ternary question about one aspect:</a:t>
            </a:r>
          </a:p>
          <a:p>
            <a:r>
              <a:rPr lang="en-US" baseline="0" dirty="0" smtClean="0"/>
              <a:t>Is it a squiggle, rectangle, or ellipse?</a:t>
            </a:r>
          </a:p>
          <a:p>
            <a:r>
              <a:rPr lang="en-US" baseline="0" dirty="0" smtClean="0"/>
              <a:t>Is it red, blue, or green?</a:t>
            </a:r>
          </a:p>
          <a:p>
            <a:r>
              <a:rPr lang="en-US" baseline="0" dirty="0" smtClean="0"/>
              <a:t>Are there one, two, or three objects?</a:t>
            </a:r>
          </a:p>
          <a:p>
            <a:r>
              <a:rPr lang="en-US" baseline="0" dirty="0" smtClean="0"/>
              <a:t>Also observe what is invariant under the reordering of the cards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31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Upper </a:t>
            </a:r>
            <a:r>
              <a:rPr lang="en-US" i="1" baseline="0" dirty="0" smtClean="0"/>
              <a:t>and</a:t>
            </a:r>
            <a:r>
              <a:rPr lang="en-US" baseline="0" dirty="0" smtClean="0"/>
              <a:t> lower bounds on efficient lossless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6725" y="2889250"/>
            <a:ext cx="8208963" cy="17938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chemeClr val="accent2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79788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188913"/>
            <a:ext cx="2120900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213475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02088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002087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8596"/>
            <a:ext cx="4040188" cy="3906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8924"/>
            <a:ext cx="4040188" cy="43472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38596"/>
            <a:ext cx="4041775" cy="3906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78924"/>
            <a:ext cx="4041775" cy="43472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486775" cy="647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486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1565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457200" y="981075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>
              <a:latin typeface="Arial" pitchFamily="34" charset="0"/>
            </a:endParaRPr>
          </a:p>
        </p:txBody>
      </p:sp>
      <p:pic>
        <p:nvPicPr>
          <p:cNvPr id="2054" name="Picture 6" descr="TUELogo"/>
          <p:cNvPicPr>
            <a:picLocks noChangeAspect="1" noChangeArrowheads="1"/>
          </p:cNvPicPr>
          <p:nvPr/>
        </p:nvPicPr>
        <p:blipFill>
          <a:blip r:embed="rId13" cstate="print"/>
          <a:srcRect l="3642" t="14255" r="8720" b="16008"/>
          <a:stretch>
            <a:fillRect/>
          </a:stretch>
        </p:blipFill>
        <p:spPr bwMode="auto">
          <a:xfrm>
            <a:off x="6588125" y="6353175"/>
            <a:ext cx="25209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 Box 8"/>
          <p:cNvSpPr txBox="1">
            <a:spLocks noChangeArrowheads="1"/>
          </p:cNvSpPr>
          <p:nvPr userDrawn="1"/>
        </p:nvSpPr>
        <p:spPr bwMode="auto">
          <a:xfrm>
            <a:off x="2233613" y="4030663"/>
            <a:ext cx="1171575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0"/>
              </a:spcBef>
              <a:defRPr/>
            </a:pPr>
            <a:endParaRPr lang="nl-NL" sz="1800">
              <a:latin typeface="Verdana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 userDrawn="1"/>
        </p:nvSpPr>
        <p:spPr bwMode="auto">
          <a:xfrm>
            <a:off x="4130675" y="4130675"/>
            <a:ext cx="1420813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nl-NL" sz="1800"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p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en.wikipedia.org/wiki/Security_through_obscurity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gif"/><Relationship Id="rId3" Type="http://schemas.openxmlformats.org/officeDocument/2006/relationships/image" Target="../media/image29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45980"/>
          <a:stretch/>
        </p:blipFill>
        <p:spPr>
          <a:xfrm>
            <a:off x="473528" y="1"/>
            <a:ext cx="8214453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806575"/>
          </a:xfrm>
        </p:spPr>
        <p:txBody>
          <a:bodyPr/>
          <a:lstStyle/>
          <a:p>
            <a:pPr eaLnBrk="1" hangingPunct="1"/>
            <a:r>
              <a:rPr lang="en-US" b="1" dirty="0" smtClean="0"/>
              <a:t>Saving Face:</a:t>
            </a:r>
            <a:br>
              <a:rPr lang="en-US" b="1" dirty="0" smtClean="0"/>
            </a:br>
            <a:r>
              <a:rPr lang="en-US" b="1" dirty="0" smtClean="0"/>
              <a:t>Information Tricks</a:t>
            </a:r>
            <a:br>
              <a:rPr lang="en-US" b="1" dirty="0" smtClean="0"/>
            </a:br>
            <a:r>
              <a:rPr lang="en-US" b="1" dirty="0" smtClean="0"/>
              <a:t>for Life and Love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2688" y="3379786"/>
            <a:ext cx="6778625" cy="3314927"/>
          </a:xfrm>
        </p:spPr>
        <p:txBody>
          <a:bodyPr/>
          <a:lstStyle/>
          <a:p>
            <a:pPr eaLnBrk="1" hangingPunct="1"/>
            <a:r>
              <a:rPr lang="en-US" b="1" dirty="0" smtClean="0"/>
              <a:t>National Museum of Mathematics</a:t>
            </a:r>
          </a:p>
          <a:p>
            <a:pPr eaLnBrk="1" hangingPunct="1"/>
            <a:r>
              <a:rPr lang="en-US" b="1" dirty="0" smtClean="0"/>
              <a:t>Math Encounters</a:t>
            </a:r>
          </a:p>
          <a:p>
            <a:pPr eaLnBrk="1" hangingPunct="1"/>
            <a:r>
              <a:rPr lang="en-US" b="1" dirty="0" smtClean="0"/>
              <a:t>Wednesday, May 4, 2016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en-US" b="1" dirty="0" smtClean="0"/>
              <a:t>Tom Verhoeff</a:t>
            </a:r>
          </a:p>
          <a:p>
            <a:pPr eaLnBrk="1" hangingPunct="1"/>
            <a:r>
              <a:rPr lang="en-US" b="1" dirty="0" smtClean="0"/>
              <a:t>Eindhoven University of Technology</a:t>
            </a:r>
          </a:p>
          <a:p>
            <a:pPr eaLnBrk="1" hangingPunct="1"/>
            <a:r>
              <a:rPr lang="en-US" b="1" dirty="0" smtClean="0"/>
              <a:t>The Netherlands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Shannon’s Source Coding Theorem (1948)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156575" cy="525362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There is a precise </a:t>
            </a:r>
            <a:r>
              <a:rPr lang="en-US" b="1" dirty="0" smtClean="0"/>
              <a:t>limit on lossless data compression</a:t>
            </a:r>
            <a:r>
              <a:rPr lang="en-US" dirty="0" smtClean="0"/>
              <a:t>: the source </a:t>
            </a:r>
            <a:r>
              <a:rPr lang="en-US" i="1" dirty="0" smtClean="0"/>
              <a:t>entropy</a:t>
            </a:r>
          </a:p>
          <a:p>
            <a:endParaRPr lang="en-US" i="1" dirty="0"/>
          </a:p>
          <a:p>
            <a:r>
              <a:rPr lang="en-US" i="1" dirty="0"/>
              <a:t>Entropy</a:t>
            </a:r>
            <a:r>
              <a:rPr lang="en-US" dirty="0"/>
              <a:t> H(S) of information source S:</a:t>
            </a:r>
          </a:p>
          <a:p>
            <a:pPr lvl="1"/>
            <a:r>
              <a:rPr lang="en-US" dirty="0" smtClean="0"/>
              <a:t>Average </a:t>
            </a:r>
            <a:r>
              <a:rPr lang="en-US" dirty="0"/>
              <a:t>amount of information per </a:t>
            </a:r>
            <a:r>
              <a:rPr lang="en-US" dirty="0" smtClean="0"/>
              <a:t>message</a:t>
            </a:r>
          </a:p>
          <a:p>
            <a:pPr lvl="1"/>
            <a:endParaRPr lang="en-US" dirty="0"/>
          </a:p>
          <a:p>
            <a:r>
              <a:rPr lang="en-US" dirty="0" smtClean="0"/>
              <a:t>Modern compression algorithms get very close to that limit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68710" y="1809234"/>
            <a:ext cx="7983499" cy="445088"/>
            <a:chOff x="582041" y="2933852"/>
            <a:chExt cx="7983499" cy="445088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582041" y="2933852"/>
              <a:ext cx="1256680" cy="445088"/>
            </a:xfrm>
            <a:prstGeom prst="roundRect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Sender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7308860" y="2933852"/>
              <a:ext cx="1256680" cy="445088"/>
            </a:xfrm>
            <a:prstGeom prst="roundRect">
              <a:avLst/>
            </a:prstGeom>
            <a:solidFill>
              <a:srgbClr val="3366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Receiver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3945451" y="2933852"/>
              <a:ext cx="1256680" cy="445088"/>
            </a:xfrm>
            <a:prstGeom prst="roundRect">
              <a:avLst/>
            </a:prstGeom>
            <a:solidFill>
              <a:srgbClr val="CCFFCC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Channel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" name="Straight Arrow Connector 6"/>
            <p:cNvCxnSpPr>
              <a:stCxn id="4" idx="3"/>
              <a:endCxn id="9" idx="1"/>
            </p:cNvCxnSpPr>
            <p:nvPr/>
          </p:nvCxnSpPr>
          <p:spPr bwMode="auto">
            <a:xfrm>
              <a:off x="1838721" y="3156396"/>
              <a:ext cx="425025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>
              <a:stCxn id="6" idx="3"/>
              <a:endCxn id="10" idx="1"/>
            </p:cNvCxnSpPr>
            <p:nvPr/>
          </p:nvCxnSpPr>
          <p:spPr bwMode="auto">
            <a:xfrm>
              <a:off x="5202131" y="3156396"/>
              <a:ext cx="425025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Rounded Rectangle 8"/>
            <p:cNvSpPr/>
            <p:nvPr/>
          </p:nvSpPr>
          <p:spPr bwMode="auto">
            <a:xfrm>
              <a:off x="2263746" y="2933852"/>
              <a:ext cx="1256680" cy="445088"/>
            </a:xfrm>
            <a:prstGeom prst="round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Encoder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5627156" y="2933852"/>
              <a:ext cx="1256680" cy="445088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Decoder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1" name="Straight Arrow Connector 10"/>
            <p:cNvCxnSpPr>
              <a:stCxn id="9" idx="3"/>
              <a:endCxn id="6" idx="1"/>
            </p:cNvCxnSpPr>
            <p:nvPr/>
          </p:nvCxnSpPr>
          <p:spPr bwMode="auto">
            <a:xfrm>
              <a:off x="3520426" y="3156396"/>
              <a:ext cx="425025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>
              <a:stCxn id="10" idx="3"/>
              <a:endCxn id="5" idx="1"/>
            </p:cNvCxnSpPr>
            <p:nvPr/>
          </p:nvCxnSpPr>
          <p:spPr bwMode="auto">
            <a:xfrm>
              <a:off x="6883836" y="3156396"/>
              <a:ext cx="425024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9913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Guessing with 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known as </a:t>
            </a:r>
            <a:r>
              <a:rPr lang="en-US" dirty="0" err="1" smtClean="0"/>
              <a:t>Ulam’s</a:t>
            </a:r>
            <a:r>
              <a:rPr lang="en-US" dirty="0" smtClean="0"/>
              <a:t> Game</a:t>
            </a:r>
          </a:p>
          <a:p>
            <a:endParaRPr lang="en-US" dirty="0"/>
          </a:p>
          <a:p>
            <a:r>
              <a:rPr lang="en-US" dirty="0" smtClean="0"/>
              <a:t>Needed: one volunteer, who </a:t>
            </a:r>
            <a:r>
              <a:rPr lang="en-US" smtClean="0"/>
              <a:t>can lie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Volunteer picks a number N in the range 0 through 15 (inclusive)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Magician asks seven Yes–No questions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Volunteer answers each question, and may </a:t>
            </a:r>
            <a:r>
              <a:rPr lang="en-US" b="1" u="sng" dirty="0" smtClean="0">
                <a:solidFill>
                  <a:srgbClr val="FF0000"/>
                </a:solidFill>
              </a:rPr>
              <a:t>lie once</a:t>
            </a:r>
          </a:p>
          <a:p>
            <a:pPr marL="457200" indent="-457200">
              <a:buFont typeface="+mj-lt"/>
              <a:buAutoNum type="arabicPeriod"/>
            </a:pPr>
            <a:endParaRPr lang="en-US" b="1" u="sng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Magician then tells number N, and which answer was a lie (if any)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can the magician do this?</a:t>
            </a:r>
          </a:p>
        </p:txBody>
      </p:sp>
    </p:spTree>
    <p:extLst>
      <p:ext uri="{BB962C8B-B14F-4D97-AF65-F5344CB8AC3E}">
        <p14:creationId xmlns:p14="http://schemas.microsoft.com/office/powerpoint/2010/main" val="181196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Q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your number one of these:</a:t>
            </a:r>
          </a:p>
          <a:p>
            <a:endParaRPr lang="en-US" dirty="0"/>
          </a:p>
          <a:p>
            <a:r>
              <a:rPr lang="en-US" dirty="0" smtClean="0"/>
              <a:t>   1,    3, 4,    6,    8,    10,       13,    15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5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Q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your number one of these?</a:t>
            </a:r>
          </a:p>
          <a:p>
            <a:endParaRPr lang="en-US" dirty="0"/>
          </a:p>
          <a:p>
            <a:r>
              <a:rPr lang="en-US" dirty="0" smtClean="0"/>
              <a:t>   1, 2,       5, 6,   8,      11, 12,      15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6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Q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your number one of these?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8, 9, 10, 11, 12, 13, 14, 15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Q</a:t>
            </a:r>
            <a:r>
              <a:rPr lang="en-US" baseline="-25000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your number one of these?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1, 2,   4,      7,   9, 10,   12,      15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Q</a:t>
            </a:r>
            <a:r>
              <a:rPr lang="en-US" baseline="-25000" dirty="0" smtClean="0"/>
              <a:t>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your number one of these?</a:t>
            </a:r>
          </a:p>
          <a:p>
            <a:endParaRPr lang="en-US" dirty="0" smtClean="0"/>
          </a:p>
          <a:p>
            <a:r>
              <a:rPr lang="en-US" dirty="0" smtClean="0"/>
              <a:t>            4, 5, 6, 7,            12, 13, 14, 15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Q</a:t>
            </a:r>
            <a:r>
              <a:rPr lang="en-US" baseline="-25000" dirty="0" smtClean="0"/>
              <a:t>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your number one of these?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2, 3,      6, 7,      10, 11,      14, 15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3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Q</a:t>
            </a:r>
            <a:r>
              <a:rPr lang="en-US" baseline="-25000" dirty="0" smtClean="0"/>
              <a:t>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your number one of these?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1,   3,   5,   7,   9,   11,   13,   15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Any-Card-Any-Number (ACAN) Trick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volunteer</a:t>
            </a:r>
          </a:p>
          <a:p>
            <a:r>
              <a:rPr lang="en-US" dirty="0" smtClean="0"/>
              <a:t>27 playing cards</a:t>
            </a:r>
          </a:p>
          <a:p>
            <a:r>
              <a:rPr lang="en-US" dirty="0" smtClean="0"/>
              <a:t>1 magician</a:t>
            </a:r>
          </a:p>
          <a:p>
            <a:r>
              <a:rPr lang="en-US" dirty="0" smtClean="0"/>
              <a:t>3 questions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playing-car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14" y="1265538"/>
            <a:ext cx="508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8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 the answers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 in the diagram</a:t>
            </a:r>
          </a:p>
          <a:p>
            <a:endParaRPr lang="en-US" dirty="0"/>
          </a:p>
          <a:p>
            <a:r>
              <a:rPr lang="en-US" dirty="0" smtClean="0"/>
              <a:t>Yes ➔ 1,   No ➔ 0</a:t>
            </a:r>
          </a:p>
          <a:p>
            <a:endParaRPr lang="en-US" dirty="0"/>
          </a:p>
          <a:p>
            <a:r>
              <a:rPr lang="en-US" dirty="0" smtClean="0"/>
              <a:t>For each circle, calculate the </a:t>
            </a:r>
            <a:r>
              <a:rPr lang="en-US" i="1" dirty="0" smtClean="0"/>
              <a:t>parity</a:t>
            </a:r>
          </a:p>
          <a:p>
            <a:pPr lvl="1"/>
            <a:r>
              <a:rPr lang="en-US" dirty="0" smtClean="0"/>
              <a:t>Even number of 1’s is OK</a:t>
            </a:r>
          </a:p>
          <a:p>
            <a:pPr lvl="1"/>
            <a:r>
              <a:rPr lang="en-US" dirty="0" smtClean="0"/>
              <a:t>Circle becomes red, if odd</a:t>
            </a:r>
          </a:p>
          <a:p>
            <a:pPr lvl="1"/>
            <a:endParaRPr lang="en-US" dirty="0"/>
          </a:p>
          <a:p>
            <a:r>
              <a:rPr lang="en-US" dirty="0" smtClean="0"/>
              <a:t>No red circles ⇒ no lies</a:t>
            </a:r>
          </a:p>
          <a:p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nswer </a:t>
            </a:r>
            <a:r>
              <a:rPr lang="en-US" i="1" dirty="0" smtClean="0">
                <a:solidFill>
                  <a:srgbClr val="FF0000"/>
                </a:solidFill>
              </a:rPr>
              <a:t>inside all red circles </a:t>
            </a:r>
            <a:r>
              <a:rPr lang="en-US" dirty="0" smtClean="0"/>
              <a:t>and </a:t>
            </a:r>
            <a:r>
              <a:rPr lang="en-US" i="1" dirty="0" smtClean="0"/>
              <a:t>outside all black </a:t>
            </a:r>
            <a:r>
              <a:rPr lang="en-US" dirty="0" smtClean="0"/>
              <a:t>circles was a lie</a:t>
            </a:r>
          </a:p>
          <a:p>
            <a:endParaRPr lang="en-US" dirty="0"/>
          </a:p>
          <a:p>
            <a:r>
              <a:rPr lang="en-US" dirty="0" smtClean="0"/>
              <a:t>Correct the lie, and calculate N = 8 a</a:t>
            </a:r>
            <a:r>
              <a:rPr lang="en-US" baseline="-25000" dirty="0"/>
              <a:t>3</a:t>
            </a:r>
            <a:r>
              <a:rPr lang="en-US" dirty="0" smtClean="0"/>
              <a:t> + 4 a</a:t>
            </a:r>
            <a:r>
              <a:rPr lang="en-US" baseline="-25000" dirty="0" smtClean="0"/>
              <a:t>5</a:t>
            </a:r>
            <a:r>
              <a:rPr lang="en-US" dirty="0" smtClean="0"/>
              <a:t> + 2 a</a:t>
            </a:r>
            <a:r>
              <a:rPr lang="en-US" baseline="-25000" dirty="0" smtClean="0"/>
              <a:t>6</a:t>
            </a:r>
            <a:r>
              <a:rPr lang="en-US" dirty="0" smtClean="0"/>
              <a:t> + a</a:t>
            </a:r>
            <a:r>
              <a:rPr lang="en-US" baseline="-25000" dirty="0" smtClean="0"/>
              <a:t>7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674744" y="2092861"/>
            <a:ext cx="2172725" cy="1941234"/>
            <a:chOff x="5674744" y="2092861"/>
            <a:chExt cx="2172725" cy="1941234"/>
          </a:xfrm>
        </p:grpSpPr>
        <p:sp>
          <p:nvSpPr>
            <p:cNvPr id="14" name="TextBox 13"/>
            <p:cNvSpPr txBox="1"/>
            <p:nvPr/>
          </p:nvSpPr>
          <p:spPr>
            <a:xfrm>
              <a:off x="7425559" y="3633985"/>
              <a:ext cx="421910" cy="400110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baseline="-25000" dirty="0" smtClean="0"/>
                <a:t>2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37822" y="2092861"/>
              <a:ext cx="421910" cy="400110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74744" y="3633985"/>
              <a:ext cx="421910" cy="400110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baseline="-25000" dirty="0" smtClean="0"/>
                <a:t>4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44634" y="2795613"/>
            <a:ext cx="1408284" cy="1238481"/>
            <a:chOff x="6044634" y="2795613"/>
            <a:chExt cx="1408284" cy="1238481"/>
          </a:xfrm>
        </p:grpSpPr>
        <p:sp>
          <p:nvSpPr>
            <p:cNvPr id="21" name="TextBox 20"/>
            <p:cNvSpPr txBox="1"/>
            <p:nvPr/>
          </p:nvSpPr>
          <p:spPr>
            <a:xfrm>
              <a:off x="6537821" y="3079180"/>
              <a:ext cx="421910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7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44634" y="2795613"/>
              <a:ext cx="421910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5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50149" y="3633984"/>
              <a:ext cx="421910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baseline="-25000" dirty="0" smtClean="0"/>
                <a:t>6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031008" y="2820270"/>
              <a:ext cx="421910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baseline="-25000" dirty="0" smtClean="0"/>
                <a:t>3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230106" y="1778000"/>
            <a:ext cx="3013363" cy="2701637"/>
            <a:chOff x="5230106" y="1778000"/>
            <a:chExt cx="3013363" cy="2701637"/>
          </a:xfrm>
        </p:grpSpPr>
        <p:sp>
          <p:nvSpPr>
            <p:cNvPr id="18" name="Oval 17"/>
            <p:cNvSpPr/>
            <p:nvPr/>
          </p:nvSpPr>
          <p:spPr bwMode="auto">
            <a:xfrm>
              <a:off x="5850422" y="1778000"/>
              <a:ext cx="1801091" cy="1801091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230106" y="2678546"/>
              <a:ext cx="1801091" cy="1801091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6442378" y="2678546"/>
              <a:ext cx="1801091" cy="1801091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051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(7,4) Error-Correcting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data bits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encode number from 0 to 15 (inclusive)</a:t>
            </a:r>
          </a:p>
          <a:p>
            <a:endParaRPr lang="en-US" dirty="0" smtClean="0"/>
          </a:p>
          <a:p>
            <a:r>
              <a:rPr lang="en-US" dirty="0" smtClean="0"/>
              <a:t>3 parity bits (redundant)</a:t>
            </a:r>
          </a:p>
          <a:p>
            <a:pPr lvl="1"/>
            <a:r>
              <a:rPr lang="en-US" dirty="0" smtClean="0"/>
              <a:t>To protect against at most 1 bit error</a:t>
            </a:r>
          </a:p>
          <a:p>
            <a:pPr lvl="1"/>
            <a:endParaRPr lang="en-US" dirty="0"/>
          </a:p>
          <a:p>
            <a:r>
              <a:rPr lang="en-US" dirty="0" smtClean="0"/>
              <a:t>A </a:t>
            </a:r>
            <a:r>
              <a:rPr lang="en-US" i="1" dirty="0" smtClean="0"/>
              <a:t>perfect</a:t>
            </a:r>
            <a:r>
              <a:rPr lang="en-US" dirty="0" smtClean="0"/>
              <a:t> code</a:t>
            </a:r>
          </a:p>
          <a:p>
            <a:pPr lvl="1"/>
            <a:r>
              <a:rPr lang="en-US" dirty="0" smtClean="0"/>
              <a:t>8 possibilities: 7 single-bit errors + 1 without error</a:t>
            </a:r>
          </a:p>
          <a:p>
            <a:pPr lvl="1"/>
            <a:r>
              <a:rPr lang="en-US" dirty="0" smtClean="0"/>
              <a:t>Needs 3 bits to encode</a:t>
            </a:r>
          </a:p>
          <a:p>
            <a:endParaRPr lang="en-US" dirty="0"/>
          </a:p>
          <a:p>
            <a:r>
              <a:rPr lang="en-US" dirty="0" smtClean="0"/>
              <a:t>Invented by Richard Hamming in 1950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6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Shannon’s Channel Coding Theorem (1948)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156575" cy="5253622"/>
          </a:xfrm>
        </p:spPr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There is a precise </a:t>
            </a:r>
            <a:r>
              <a:rPr lang="en-US" b="1" dirty="0" smtClean="0"/>
              <a:t>limit on efficiency loss </a:t>
            </a:r>
            <a:r>
              <a:rPr lang="en-US" dirty="0"/>
              <a:t>i</a:t>
            </a:r>
            <a:r>
              <a:rPr lang="en-US" dirty="0" smtClean="0"/>
              <a:t>n a </a:t>
            </a:r>
            <a:r>
              <a:rPr lang="en-US" i="1" dirty="0" smtClean="0"/>
              <a:t>noisy channel </a:t>
            </a:r>
            <a:r>
              <a:rPr lang="en-US" dirty="0" smtClean="0"/>
              <a:t>to achieve </a:t>
            </a:r>
            <a:r>
              <a:rPr lang="en-US" b="1" dirty="0" smtClean="0"/>
              <a:t>almost-100% reliability</a:t>
            </a:r>
            <a:r>
              <a:rPr lang="en-US" dirty="0" smtClean="0"/>
              <a:t>: the effective channel </a:t>
            </a:r>
            <a:r>
              <a:rPr lang="en-US" i="1" dirty="0" smtClean="0"/>
              <a:t>capacity</a:t>
            </a:r>
          </a:p>
          <a:p>
            <a:pPr lvl="1"/>
            <a:endParaRPr lang="en-US" dirty="0" smtClean="0"/>
          </a:p>
          <a:p>
            <a:r>
              <a:rPr lang="en-US" dirty="0"/>
              <a:t>Noise is </a:t>
            </a:r>
            <a:r>
              <a:rPr lang="en-US" i="1" dirty="0"/>
              <a:t>anti-information</a:t>
            </a:r>
          </a:p>
          <a:p>
            <a:endParaRPr lang="en-US" dirty="0" smtClean="0"/>
          </a:p>
          <a:p>
            <a:r>
              <a:rPr lang="en-US" i="1" dirty="0" smtClean="0"/>
              <a:t>Capacity of noisy channel </a:t>
            </a:r>
            <a:r>
              <a:rPr lang="en-US" dirty="0" smtClean="0"/>
              <a:t>= 1 – Entropy of the noise</a:t>
            </a:r>
          </a:p>
          <a:p>
            <a:endParaRPr lang="en-US" i="1" dirty="0"/>
          </a:p>
          <a:p>
            <a:r>
              <a:rPr lang="en-US" dirty="0" smtClean="0"/>
              <a:t>Modern error-control codes gets very close to that limit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82041" y="1523703"/>
            <a:ext cx="7983499" cy="1193050"/>
            <a:chOff x="582041" y="2933852"/>
            <a:chExt cx="7983499" cy="1193050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582041" y="2933852"/>
              <a:ext cx="1256680" cy="445088"/>
            </a:xfrm>
            <a:prstGeom prst="roundRect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Sender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7308860" y="2933852"/>
              <a:ext cx="1256680" cy="445088"/>
            </a:xfrm>
            <a:prstGeom prst="roundRect">
              <a:avLst/>
            </a:prstGeom>
            <a:solidFill>
              <a:srgbClr val="3366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Receiver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3945451" y="2933852"/>
              <a:ext cx="1256680" cy="445088"/>
            </a:xfrm>
            <a:prstGeom prst="roundRect">
              <a:avLst/>
            </a:prstGeom>
            <a:solidFill>
              <a:srgbClr val="CCFFCC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Channel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9" name="Straight Arrow Connector 18"/>
            <p:cNvCxnSpPr>
              <a:stCxn id="17" idx="3"/>
              <a:endCxn id="22" idx="1"/>
            </p:cNvCxnSpPr>
            <p:nvPr/>
          </p:nvCxnSpPr>
          <p:spPr bwMode="auto">
            <a:xfrm>
              <a:off x="1838721" y="3156396"/>
              <a:ext cx="425025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>
              <a:stCxn id="19" idx="3"/>
              <a:endCxn id="23" idx="1"/>
            </p:cNvCxnSpPr>
            <p:nvPr/>
          </p:nvCxnSpPr>
          <p:spPr bwMode="auto">
            <a:xfrm>
              <a:off x="5202131" y="3156396"/>
              <a:ext cx="425025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Rounded Rectangle 20"/>
            <p:cNvSpPr/>
            <p:nvPr/>
          </p:nvSpPr>
          <p:spPr bwMode="auto">
            <a:xfrm>
              <a:off x="2263746" y="2933852"/>
              <a:ext cx="1256680" cy="445088"/>
            </a:xfrm>
            <a:prstGeom prst="round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Encoder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5627156" y="2933852"/>
              <a:ext cx="1256680" cy="445088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Decoder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3" name="Straight Arrow Connector 22"/>
            <p:cNvCxnSpPr>
              <a:stCxn id="22" idx="3"/>
              <a:endCxn id="19" idx="1"/>
            </p:cNvCxnSpPr>
            <p:nvPr/>
          </p:nvCxnSpPr>
          <p:spPr bwMode="auto">
            <a:xfrm>
              <a:off x="3520426" y="3156396"/>
              <a:ext cx="425025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23"/>
            <p:cNvCxnSpPr>
              <a:stCxn id="23" idx="3"/>
              <a:endCxn id="18" idx="1"/>
            </p:cNvCxnSpPr>
            <p:nvPr/>
          </p:nvCxnSpPr>
          <p:spPr bwMode="auto">
            <a:xfrm>
              <a:off x="6883836" y="3156396"/>
              <a:ext cx="425024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Rounded Rectangle 24"/>
            <p:cNvSpPr/>
            <p:nvPr/>
          </p:nvSpPr>
          <p:spPr bwMode="auto">
            <a:xfrm>
              <a:off x="3938836" y="3681814"/>
              <a:ext cx="1256680" cy="445088"/>
            </a:xfrm>
            <a:prstGeom prst="roundRect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Noise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6" name="Straight Arrow Connector 25"/>
            <p:cNvCxnSpPr>
              <a:stCxn id="26" idx="0"/>
              <a:endCxn id="19" idx="2"/>
            </p:cNvCxnSpPr>
            <p:nvPr/>
          </p:nvCxnSpPr>
          <p:spPr bwMode="auto">
            <a:xfrm flipV="1">
              <a:off x="4567176" y="3378940"/>
              <a:ext cx="6615" cy="30287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147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Error-Control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International </a:t>
            </a:r>
            <a:r>
              <a:rPr lang="en-US" dirty="0"/>
              <a:t>Standard Book Number (ISBN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Universal Product Code (UPC)</a:t>
            </a:r>
          </a:p>
          <a:p>
            <a:endParaRPr lang="en-US" dirty="0"/>
          </a:p>
          <a:p>
            <a:r>
              <a:rPr lang="en-US" dirty="0" smtClean="0"/>
              <a:t>International Bank Account Number (IBAN)</a:t>
            </a:r>
          </a:p>
        </p:txBody>
      </p:sp>
    </p:spTree>
    <p:extLst>
      <p:ext uri="{BB962C8B-B14F-4D97-AF65-F5344CB8AC3E}">
        <p14:creationId xmlns:p14="http://schemas.microsoft.com/office/powerpoint/2010/main" val="72645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Situation and terminology</a:t>
            </a:r>
          </a:p>
          <a:p>
            <a:endParaRPr lang="en-US" dirty="0" smtClean="0"/>
          </a:p>
          <a:p>
            <a:r>
              <a:rPr lang="en-US" dirty="0" smtClean="0"/>
              <a:t>Sender ➔ </a:t>
            </a:r>
            <a:r>
              <a:rPr lang="en-US" i="1" dirty="0" smtClean="0"/>
              <a:t>Alice</a:t>
            </a:r>
            <a:r>
              <a:rPr lang="en-US" dirty="0" smtClean="0"/>
              <a:t>; Receiver </a:t>
            </a:r>
            <a:r>
              <a:rPr lang="en-US" dirty="0"/>
              <a:t>➔ </a:t>
            </a:r>
            <a:r>
              <a:rPr lang="en-US" i="1" dirty="0" smtClean="0"/>
              <a:t>Bob</a:t>
            </a:r>
            <a:r>
              <a:rPr lang="en-US" dirty="0" smtClean="0"/>
              <a:t>; Enemy </a:t>
            </a:r>
            <a:r>
              <a:rPr lang="en-US" dirty="0"/>
              <a:t>➔ </a:t>
            </a:r>
            <a:r>
              <a:rPr lang="en-US" i="1" dirty="0" smtClean="0"/>
              <a:t>Eve</a:t>
            </a:r>
            <a:r>
              <a:rPr lang="en-US" dirty="0" smtClean="0"/>
              <a:t> (eavesdropper)</a:t>
            </a:r>
          </a:p>
          <a:p>
            <a:r>
              <a:rPr lang="en-US" dirty="0" err="1" smtClean="0"/>
              <a:t>Unencoded</a:t>
            </a:r>
            <a:r>
              <a:rPr lang="en-US" dirty="0" smtClean="0"/>
              <a:t> / decoded </a:t>
            </a:r>
            <a:r>
              <a:rPr lang="en-US" dirty="0"/>
              <a:t>message ➔ </a:t>
            </a:r>
            <a:r>
              <a:rPr lang="en-US" i="1" dirty="0" smtClean="0"/>
              <a:t>plaintext</a:t>
            </a:r>
            <a:r>
              <a:rPr lang="en-US" dirty="0" smtClean="0"/>
              <a:t> </a:t>
            </a:r>
          </a:p>
          <a:p>
            <a:r>
              <a:rPr lang="en-US" dirty="0"/>
              <a:t>E</a:t>
            </a:r>
            <a:r>
              <a:rPr lang="en-US" dirty="0" smtClean="0"/>
              <a:t>ncoded message </a:t>
            </a:r>
            <a:r>
              <a:rPr lang="en-US" dirty="0"/>
              <a:t>➔ </a:t>
            </a:r>
            <a:r>
              <a:rPr lang="en-US" i="1" dirty="0" err="1" smtClean="0"/>
              <a:t>ciphertext</a:t>
            </a:r>
            <a:r>
              <a:rPr lang="en-US" dirty="0" smtClean="0"/>
              <a:t> </a:t>
            </a:r>
          </a:p>
          <a:p>
            <a:r>
              <a:rPr lang="en-US" dirty="0" smtClean="0"/>
              <a:t>Encode / </a:t>
            </a:r>
            <a:r>
              <a:rPr lang="en-US" dirty="0"/>
              <a:t>decode ➔ </a:t>
            </a:r>
            <a:r>
              <a:rPr lang="en-US" i="1" dirty="0" smtClean="0"/>
              <a:t>encrypt</a:t>
            </a:r>
            <a:r>
              <a:rPr lang="en-US" dirty="0" smtClean="0"/>
              <a:t> /</a:t>
            </a:r>
            <a:r>
              <a:rPr lang="en-US" i="1" dirty="0" smtClean="0"/>
              <a:t> decrypt</a:t>
            </a:r>
            <a:r>
              <a:rPr lang="en-US" dirty="0" smtClean="0"/>
              <a:t> (or </a:t>
            </a:r>
            <a:r>
              <a:rPr lang="en-US" i="1" dirty="0" smtClean="0"/>
              <a:t>sign</a:t>
            </a:r>
            <a:r>
              <a:rPr lang="en-US" dirty="0" smtClean="0"/>
              <a:t> / </a:t>
            </a:r>
            <a:r>
              <a:rPr lang="en-US" i="1" dirty="0" smtClean="0"/>
              <a:t>verify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582041" y="4799595"/>
            <a:ext cx="7983499" cy="445088"/>
            <a:chOff x="582041" y="2565185"/>
            <a:chExt cx="7983499" cy="445088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582041" y="2565185"/>
              <a:ext cx="1256680" cy="445088"/>
            </a:xfrm>
            <a:prstGeom prst="roundRect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Sender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7308860" y="2565185"/>
              <a:ext cx="1256680" cy="445088"/>
            </a:xfrm>
            <a:prstGeom prst="roundRect">
              <a:avLst/>
            </a:prstGeom>
            <a:solidFill>
              <a:srgbClr val="3366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Receiver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3945451" y="2565185"/>
              <a:ext cx="1256680" cy="445088"/>
            </a:xfrm>
            <a:prstGeom prst="roundRect">
              <a:avLst/>
            </a:prstGeom>
            <a:solidFill>
              <a:srgbClr val="CCFFCC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Channel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2" name="Straight Arrow Connector 11"/>
            <p:cNvCxnSpPr>
              <a:stCxn id="5" idx="3"/>
              <a:endCxn id="7" idx="1"/>
            </p:cNvCxnSpPr>
            <p:nvPr/>
          </p:nvCxnSpPr>
          <p:spPr bwMode="auto">
            <a:xfrm>
              <a:off x="1838721" y="2787729"/>
              <a:ext cx="210673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>
              <a:stCxn id="7" idx="3"/>
              <a:endCxn id="6" idx="1"/>
            </p:cNvCxnSpPr>
            <p:nvPr/>
          </p:nvCxnSpPr>
          <p:spPr bwMode="auto">
            <a:xfrm>
              <a:off x="5202131" y="2787729"/>
              <a:ext cx="2106729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>
            <a:off x="3938836" y="3913857"/>
            <a:ext cx="1256680" cy="885738"/>
            <a:chOff x="3938836" y="1679447"/>
            <a:chExt cx="1256680" cy="885738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938836" y="1679447"/>
              <a:ext cx="1256680" cy="445088"/>
            </a:xfrm>
            <a:prstGeom prst="roundRect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" pitchFamily="34" charset="0"/>
                </a:rPr>
                <a:t>E</a:t>
              </a:r>
              <a:r>
                <a:rPr lang="en-US" dirty="0" smtClean="0">
                  <a:latin typeface="Arial" pitchFamily="34" charset="0"/>
                </a:rPr>
                <a:t>nemy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14" idx="2"/>
              <a:endCxn id="7" idx="0"/>
            </p:cNvCxnSpPr>
            <p:nvPr/>
          </p:nvCxnSpPr>
          <p:spPr bwMode="auto">
            <a:xfrm>
              <a:off x="4567176" y="2124535"/>
              <a:ext cx="6615" cy="44065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1838721" y="4799595"/>
            <a:ext cx="5045115" cy="445088"/>
            <a:chOff x="1838721" y="2565185"/>
            <a:chExt cx="5045115" cy="445088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2263746" y="2565185"/>
              <a:ext cx="1256680" cy="445088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Encoder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5627156" y="2565185"/>
              <a:ext cx="1256680" cy="445088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Decoder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8" name="Straight Arrow Connector 7"/>
            <p:cNvCxnSpPr>
              <a:stCxn id="5" idx="3"/>
              <a:endCxn id="10" idx="1"/>
            </p:cNvCxnSpPr>
            <p:nvPr/>
          </p:nvCxnSpPr>
          <p:spPr bwMode="auto">
            <a:xfrm flipV="1">
              <a:off x="1838721" y="2787729"/>
              <a:ext cx="425025" cy="11575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7" idx="3"/>
              <a:endCxn id="11" idx="1"/>
            </p:cNvCxnSpPr>
            <p:nvPr/>
          </p:nvCxnSpPr>
          <p:spPr bwMode="auto">
            <a:xfrm flipV="1">
              <a:off x="5202131" y="2787729"/>
              <a:ext cx="425025" cy="11575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3" name="TextBox 32"/>
          <p:cNvSpPr txBox="1"/>
          <p:nvPr/>
        </p:nvSpPr>
        <p:spPr>
          <a:xfrm>
            <a:off x="817105" y="4156422"/>
            <a:ext cx="803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Alice</a:t>
            </a:r>
            <a:endParaRPr lang="en-US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7532231" y="4156421"/>
            <a:ext cx="703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Bob</a:t>
            </a:r>
            <a:endParaRPr lang="en-US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584251" y="5561073"/>
            <a:ext cx="1230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Plaintext</a:t>
            </a:r>
            <a:endParaRPr lang="en-US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7324742" y="5561073"/>
            <a:ext cx="1230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Plaintext</a:t>
            </a:r>
            <a:endParaRPr lang="en-US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2329994" y="5559060"/>
            <a:ext cx="111673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Encrypt</a:t>
            </a:r>
          </a:p>
          <a:p>
            <a:pPr algn="ctr">
              <a:lnSpc>
                <a:spcPct val="70000"/>
              </a:lnSpc>
            </a:pPr>
            <a:r>
              <a:rPr lang="en-US" i="1" dirty="0" smtClean="0"/>
              <a:t>Sign</a:t>
            </a:r>
            <a:endParaRPr lang="en-US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5680522" y="5606447"/>
            <a:ext cx="113088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i="1" dirty="0" smtClean="0"/>
              <a:t>Decrypt</a:t>
            </a:r>
          </a:p>
          <a:p>
            <a:pPr algn="ctr">
              <a:lnSpc>
                <a:spcPct val="70000"/>
              </a:lnSpc>
            </a:pPr>
            <a:r>
              <a:rPr lang="en-US" i="1" dirty="0" smtClean="0"/>
              <a:t>Verify</a:t>
            </a:r>
            <a:endParaRPr lang="en-US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3107393" y="3930193"/>
            <a:ext cx="689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Eve</a:t>
            </a:r>
            <a:endParaRPr lang="en-US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867404" y="5561073"/>
            <a:ext cx="1416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err="1"/>
              <a:t>C</a:t>
            </a:r>
            <a:r>
              <a:rPr lang="en-US" i="1" dirty="0" err="1" smtClean="0"/>
              <a:t>iphertext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1703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3" grpId="0"/>
      <p:bldP spid="34" grpId="0"/>
      <p:bldP spid="35" grpId="0"/>
      <p:bldP spid="36" grpId="0"/>
      <p:bldP spid="37" grpId="0"/>
      <p:bldP spid="39" grpId="0"/>
      <p:bldP spid="41" grpId="0"/>
      <p:bldP spid="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Security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Confidentiality</a:t>
            </a:r>
            <a:r>
              <a:rPr lang="en-US" dirty="0" smtClean="0"/>
              <a:t>: enemy cannot obtain information from message</a:t>
            </a:r>
          </a:p>
          <a:p>
            <a:pPr lvl="1" indent="-342900"/>
            <a:r>
              <a:rPr lang="en-US" dirty="0" smtClean="0"/>
              <a:t>E.g. also not partial information about content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Authenticity</a:t>
            </a:r>
            <a:r>
              <a:rPr lang="en-US" dirty="0" smtClean="0"/>
              <a:t>: enemy cannot pretend to be a legitimate sender</a:t>
            </a:r>
          </a:p>
          <a:p>
            <a:pPr lvl="1"/>
            <a:r>
              <a:rPr lang="en-US" dirty="0" smtClean="0"/>
              <a:t>E.g. send a message in name of someone else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Integrity</a:t>
            </a:r>
            <a:r>
              <a:rPr lang="en-US" dirty="0" smtClean="0"/>
              <a:t>: enemy cannot tamper with messages on channel</a:t>
            </a:r>
          </a:p>
          <a:p>
            <a:pPr lvl="1"/>
            <a:r>
              <a:rPr lang="en-US" dirty="0" smtClean="0"/>
              <a:t>E.g. replace (part of) message with other content unnoticed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980202" y="4468646"/>
            <a:ext cx="1668492" cy="1472986"/>
            <a:chOff x="980202" y="3368779"/>
            <a:chExt cx="1668492" cy="1472986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1389151" y="4396677"/>
              <a:ext cx="1256680" cy="445088"/>
            </a:xfrm>
            <a:prstGeom prst="roundRect">
              <a:avLst/>
            </a:prstGeom>
            <a:solidFill>
              <a:srgbClr val="CCFFCC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Channel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1392014" y="3368779"/>
              <a:ext cx="1256680" cy="445088"/>
            </a:xfrm>
            <a:prstGeom prst="roundRect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" pitchFamily="34" charset="0"/>
                </a:rPr>
                <a:t>E</a:t>
              </a:r>
              <a:r>
                <a:rPr lang="en-US" dirty="0" smtClean="0">
                  <a:latin typeface="Arial" pitchFamily="34" charset="0"/>
                </a:rPr>
                <a:t>nemy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" name="Straight Arrow Connector 8"/>
            <p:cNvCxnSpPr>
              <a:stCxn id="8" idx="2"/>
              <a:endCxn id="7" idx="0"/>
            </p:cNvCxnSpPr>
            <p:nvPr/>
          </p:nvCxnSpPr>
          <p:spPr bwMode="auto">
            <a:xfrm flipH="1">
              <a:off x="2017491" y="3813867"/>
              <a:ext cx="2863" cy="58281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17" name="Straight Arrow Connector 16"/>
            <p:cNvCxnSpPr>
              <a:endCxn id="7" idx="1"/>
            </p:cNvCxnSpPr>
            <p:nvPr/>
          </p:nvCxnSpPr>
          <p:spPr bwMode="auto">
            <a:xfrm flipV="1">
              <a:off x="980202" y="4619221"/>
              <a:ext cx="408949" cy="1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980715" y="3907762"/>
              <a:ext cx="3985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472706" y="4478123"/>
            <a:ext cx="2057907" cy="1463509"/>
            <a:chOff x="3472706" y="3378256"/>
            <a:chExt cx="2057907" cy="1463509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3881143" y="4396677"/>
              <a:ext cx="1256680" cy="445088"/>
            </a:xfrm>
            <a:prstGeom prst="roundRect">
              <a:avLst/>
            </a:prstGeom>
            <a:solidFill>
              <a:srgbClr val="CCFFCC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Channel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3874528" y="3378256"/>
              <a:ext cx="1256680" cy="445088"/>
            </a:xfrm>
            <a:prstGeom prst="roundRect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" pitchFamily="34" charset="0"/>
                </a:rPr>
                <a:t>E</a:t>
              </a:r>
              <a:r>
                <a:rPr lang="en-US" dirty="0" smtClean="0">
                  <a:latin typeface="Arial" pitchFamily="34" charset="0"/>
                </a:rPr>
                <a:t>nemy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6" name="Straight Arrow Connector 5"/>
            <p:cNvCxnSpPr>
              <a:stCxn id="5" idx="2"/>
              <a:endCxn id="4" idx="0"/>
            </p:cNvCxnSpPr>
            <p:nvPr/>
          </p:nvCxnSpPr>
          <p:spPr bwMode="auto">
            <a:xfrm>
              <a:off x="4502868" y="3823344"/>
              <a:ext cx="6615" cy="573333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4" idx="3"/>
            </p:cNvCxnSpPr>
            <p:nvPr/>
          </p:nvCxnSpPr>
          <p:spPr bwMode="auto">
            <a:xfrm flipV="1">
              <a:off x="5137823" y="4613527"/>
              <a:ext cx="392790" cy="569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3472706" y="3907762"/>
              <a:ext cx="3985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980261" y="4468647"/>
            <a:ext cx="2122730" cy="1678772"/>
            <a:chOff x="5980261" y="3368780"/>
            <a:chExt cx="2122730" cy="1678772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6421365" y="4396677"/>
              <a:ext cx="1256680" cy="445088"/>
            </a:xfrm>
            <a:prstGeom prst="roundRect">
              <a:avLst/>
            </a:prstGeom>
            <a:solidFill>
              <a:srgbClr val="CCFFCC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Channel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6414750" y="3368780"/>
              <a:ext cx="1256680" cy="445088"/>
            </a:xfrm>
            <a:prstGeom prst="roundRect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" pitchFamily="34" charset="0"/>
                </a:rPr>
                <a:t>E</a:t>
              </a:r>
              <a:r>
                <a:rPr lang="en-US" dirty="0" smtClean="0">
                  <a:latin typeface="Arial" pitchFamily="34" charset="0"/>
                </a:rPr>
                <a:t>nemy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V="1">
              <a:off x="7336052" y="3809366"/>
              <a:ext cx="0" cy="597069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V="1">
              <a:off x="6748409" y="3828321"/>
              <a:ext cx="0" cy="568637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7041885" y="4163427"/>
              <a:ext cx="0" cy="884125"/>
            </a:xfrm>
            <a:prstGeom prst="line">
              <a:avLst/>
            </a:prstGeom>
            <a:noFill/>
            <a:ln w="762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Arrow Connector 19"/>
            <p:cNvCxnSpPr>
              <a:endCxn id="10" idx="1"/>
            </p:cNvCxnSpPr>
            <p:nvPr/>
          </p:nvCxnSpPr>
          <p:spPr bwMode="auto">
            <a:xfrm flipV="1">
              <a:off x="5980261" y="4619221"/>
              <a:ext cx="441104" cy="1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10" idx="3"/>
            </p:cNvCxnSpPr>
            <p:nvPr/>
          </p:nvCxnSpPr>
          <p:spPr bwMode="auto">
            <a:xfrm flipV="1">
              <a:off x="7678045" y="4613527"/>
              <a:ext cx="424946" cy="569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5980774" y="3907762"/>
              <a:ext cx="3985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7535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Kerckhoffs</a:t>
            </a:r>
            <a:r>
              <a:rPr lang="en-US" dirty="0" smtClean="0"/>
              <a:t>’ Principle (1883)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Kerckhoffs</a:t>
            </a:r>
            <a:r>
              <a:rPr lang="en-US" dirty="0" smtClean="0"/>
              <a:t>: “A </a:t>
            </a:r>
            <a:r>
              <a:rPr lang="en-US" dirty="0"/>
              <a:t>cryptosystem should be </a:t>
            </a:r>
            <a:r>
              <a:rPr lang="en-US" dirty="0" smtClean="0"/>
              <a:t>secure, </a:t>
            </a:r>
            <a:r>
              <a:rPr lang="en-US" dirty="0"/>
              <a:t>even if everything about the system, </a:t>
            </a:r>
            <a:r>
              <a:rPr lang="en-US" i="1" dirty="0"/>
              <a:t>except the key</a:t>
            </a:r>
            <a:r>
              <a:rPr lang="en-US" dirty="0"/>
              <a:t>, is public </a:t>
            </a:r>
            <a:r>
              <a:rPr lang="en-US" dirty="0" smtClean="0"/>
              <a:t>knowledge”</a:t>
            </a:r>
          </a:p>
          <a:p>
            <a:pPr lvl="1"/>
            <a:r>
              <a:rPr lang="en-US" dirty="0" smtClean="0"/>
              <a:t>The security should be in the difficulty of getting the secret key</a:t>
            </a:r>
          </a:p>
          <a:p>
            <a:endParaRPr lang="en-US" dirty="0"/>
          </a:p>
          <a:p>
            <a:r>
              <a:rPr lang="en-US" dirty="0"/>
              <a:t>Shannon: “the enemy knows the </a:t>
            </a:r>
            <a:r>
              <a:rPr lang="en-US" dirty="0" smtClean="0"/>
              <a:t>system being used”</a:t>
            </a:r>
          </a:p>
          <a:p>
            <a:pPr lvl="1"/>
            <a:r>
              <a:rPr lang="en-US" dirty="0"/>
              <a:t>“one ought to design systems under the assumption that the enemy will immediately gain full familiarity with </a:t>
            </a:r>
            <a:r>
              <a:rPr lang="en-US" dirty="0" smtClean="0"/>
              <a:t>them”</a:t>
            </a:r>
          </a:p>
          <a:p>
            <a:pPr lvl="1"/>
            <a:endParaRPr lang="en-US" dirty="0"/>
          </a:p>
          <a:p>
            <a:r>
              <a:rPr lang="en-US" dirty="0" smtClean="0"/>
              <a:t>No </a:t>
            </a:r>
            <a:r>
              <a:rPr lang="en-US" dirty="0" smtClean="0">
                <a:hlinkClick r:id="rId3"/>
              </a:rPr>
              <a:t>security through obscurity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One-Time Pad for Perfect Confidentiality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2"/>
            <a:ext cx="8156575" cy="5124063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ender and receiver </a:t>
            </a:r>
            <a:r>
              <a:rPr lang="en-US" i="1" dirty="0" smtClean="0"/>
              <a:t>somehow</a:t>
            </a:r>
            <a:r>
              <a:rPr lang="en-US" dirty="0" smtClean="0"/>
              <a:t> agree on </a:t>
            </a:r>
            <a:r>
              <a:rPr lang="en-US" i="1" dirty="0" smtClean="0"/>
              <a:t>uniformly</a:t>
            </a:r>
            <a:r>
              <a:rPr lang="en-US" dirty="0" smtClean="0"/>
              <a:t> </a:t>
            </a:r>
            <a:r>
              <a:rPr lang="en-US" i="1" dirty="0" smtClean="0"/>
              <a:t>random</a:t>
            </a:r>
            <a:r>
              <a:rPr lang="en-US" dirty="0" smtClean="0"/>
              <a:t> key</a:t>
            </a:r>
          </a:p>
          <a:p>
            <a:pPr lvl="1"/>
            <a:r>
              <a:rPr lang="en-US" dirty="0" smtClean="0"/>
              <a:t>One key bit per plaintext bit</a:t>
            </a:r>
          </a:p>
          <a:p>
            <a:pPr lvl="1"/>
            <a:r>
              <a:rPr lang="en-US" i="1" dirty="0"/>
              <a:t>O</a:t>
            </a:r>
            <a:r>
              <a:rPr lang="en-US" i="1" dirty="0" smtClean="0"/>
              <a:t>ne-time pad </a:t>
            </a:r>
            <a:r>
              <a:rPr lang="en-US" dirty="0" smtClean="0"/>
              <a:t>contains sheets with random numbers, used once</a:t>
            </a:r>
          </a:p>
          <a:p>
            <a:r>
              <a:rPr lang="en-US" b="1" dirty="0" smtClean="0"/>
              <a:t>Encode</a:t>
            </a:r>
            <a:r>
              <a:rPr lang="en-US" dirty="0" smtClean="0"/>
              <a:t>: add key bit to </a:t>
            </a:r>
            <a:r>
              <a:rPr lang="en-US" i="1" dirty="0" smtClean="0"/>
              <a:t>plaintext</a:t>
            </a:r>
            <a:r>
              <a:rPr lang="en-US" dirty="0" smtClean="0"/>
              <a:t> bit </a:t>
            </a:r>
            <a:r>
              <a:rPr lang="en-US" i="1" dirty="0" smtClean="0"/>
              <a:t>modulo 2</a:t>
            </a:r>
            <a:r>
              <a:rPr lang="en-US" dirty="0" smtClean="0"/>
              <a:t> ➔ </a:t>
            </a:r>
            <a:r>
              <a:rPr lang="en-US" i="1" dirty="0" err="1" smtClean="0"/>
              <a:t>ciphertext</a:t>
            </a:r>
            <a:r>
              <a:rPr lang="en-US" dirty="0" smtClean="0"/>
              <a:t> bit</a:t>
            </a:r>
            <a:endParaRPr lang="en-US" i="1" dirty="0" smtClean="0"/>
          </a:p>
          <a:p>
            <a:pPr lvl="1"/>
            <a:r>
              <a:rPr lang="en-US" dirty="0" smtClean="0"/>
              <a:t>0 ⊕ 0 = 0;   1 ⊕ 0 = 1;   0 ⊕ 1 = 1;   1 ⊕ 1 = 0</a:t>
            </a:r>
          </a:p>
          <a:p>
            <a:r>
              <a:rPr lang="en-US" b="1" dirty="0" smtClean="0"/>
              <a:t>Decode</a:t>
            </a:r>
            <a:r>
              <a:rPr lang="en-US" dirty="0" smtClean="0"/>
              <a:t>: add key bit to </a:t>
            </a:r>
            <a:r>
              <a:rPr lang="en-US" i="1" dirty="0" err="1" smtClean="0"/>
              <a:t>ciphertext</a:t>
            </a:r>
            <a:r>
              <a:rPr lang="en-US" dirty="0" smtClean="0"/>
              <a:t> bit modulo 2 (same as encode!)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82041" y="4662181"/>
            <a:ext cx="7983499" cy="445088"/>
            <a:chOff x="582041" y="2565185"/>
            <a:chExt cx="7983499" cy="445088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582041" y="2565185"/>
              <a:ext cx="1256680" cy="445088"/>
            </a:xfrm>
            <a:prstGeom prst="roundRect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Sender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7308860" y="2565185"/>
              <a:ext cx="1256680" cy="445088"/>
            </a:xfrm>
            <a:prstGeom prst="roundRect">
              <a:avLst/>
            </a:prstGeom>
            <a:solidFill>
              <a:srgbClr val="3366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Receiver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3945451" y="2565185"/>
              <a:ext cx="1256680" cy="445088"/>
            </a:xfrm>
            <a:prstGeom prst="roundRect">
              <a:avLst/>
            </a:prstGeom>
            <a:solidFill>
              <a:srgbClr val="CCFFCC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Channel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8" name="Straight Arrow Connector 7"/>
            <p:cNvCxnSpPr>
              <a:stCxn id="5" idx="3"/>
              <a:endCxn id="7" idx="1"/>
            </p:cNvCxnSpPr>
            <p:nvPr/>
          </p:nvCxnSpPr>
          <p:spPr bwMode="auto">
            <a:xfrm>
              <a:off x="1838721" y="2787729"/>
              <a:ext cx="210673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7" idx="3"/>
              <a:endCxn id="6" idx="1"/>
            </p:cNvCxnSpPr>
            <p:nvPr/>
          </p:nvCxnSpPr>
          <p:spPr bwMode="auto">
            <a:xfrm>
              <a:off x="5202131" y="2787729"/>
              <a:ext cx="2106729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0" name="Group 9"/>
          <p:cNvGrpSpPr/>
          <p:nvPr/>
        </p:nvGrpSpPr>
        <p:grpSpPr>
          <a:xfrm>
            <a:off x="3938836" y="3691147"/>
            <a:ext cx="1256680" cy="984840"/>
            <a:chOff x="3938836" y="1594151"/>
            <a:chExt cx="1256680" cy="984840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938836" y="1594151"/>
              <a:ext cx="1256680" cy="445088"/>
            </a:xfrm>
            <a:prstGeom prst="roundRect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" pitchFamily="34" charset="0"/>
                </a:rPr>
                <a:t>E</a:t>
              </a:r>
              <a:r>
                <a:rPr lang="en-US" dirty="0" smtClean="0">
                  <a:latin typeface="Arial" pitchFamily="34" charset="0"/>
                </a:rPr>
                <a:t>nemy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2" name="Straight Arrow Connector 11"/>
            <p:cNvCxnSpPr>
              <a:stCxn id="11" idx="2"/>
              <a:endCxn id="7" idx="0"/>
            </p:cNvCxnSpPr>
            <p:nvPr/>
          </p:nvCxnSpPr>
          <p:spPr bwMode="auto">
            <a:xfrm>
              <a:off x="4567176" y="2039239"/>
              <a:ext cx="6615" cy="539752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</p:grpSp>
      <p:grpSp>
        <p:nvGrpSpPr>
          <p:cNvPr id="35" name="Group 34"/>
          <p:cNvGrpSpPr/>
          <p:nvPr/>
        </p:nvGrpSpPr>
        <p:grpSpPr>
          <a:xfrm>
            <a:off x="1838721" y="4662181"/>
            <a:ext cx="1681705" cy="1086495"/>
            <a:chOff x="1838721" y="4662728"/>
            <a:chExt cx="1681705" cy="1086495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2263746" y="4662728"/>
              <a:ext cx="1256680" cy="445088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Encoder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6" name="Straight Arrow Connector 15"/>
            <p:cNvCxnSpPr>
              <a:stCxn id="5" idx="3"/>
              <a:endCxn id="14" idx="1"/>
            </p:cNvCxnSpPr>
            <p:nvPr/>
          </p:nvCxnSpPr>
          <p:spPr bwMode="auto">
            <a:xfrm flipV="1">
              <a:off x="1838721" y="4885272"/>
              <a:ext cx="425025" cy="13806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>
              <a:stCxn id="20" idx="0"/>
              <a:endCxn id="14" idx="2"/>
            </p:cNvCxnSpPr>
            <p:nvPr/>
          </p:nvCxnSpPr>
          <p:spPr bwMode="auto">
            <a:xfrm flipV="1">
              <a:off x="2892086" y="5107816"/>
              <a:ext cx="0" cy="641407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202131" y="4662181"/>
            <a:ext cx="1681705" cy="1086495"/>
            <a:chOff x="5202131" y="4662728"/>
            <a:chExt cx="1681705" cy="1086495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5627156" y="4662728"/>
              <a:ext cx="1256680" cy="445088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Decoder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7" name="Straight Arrow Connector 16"/>
            <p:cNvCxnSpPr>
              <a:stCxn id="7" idx="3"/>
              <a:endCxn id="15" idx="1"/>
            </p:cNvCxnSpPr>
            <p:nvPr/>
          </p:nvCxnSpPr>
          <p:spPr bwMode="auto">
            <a:xfrm flipV="1">
              <a:off x="5202131" y="4885272"/>
              <a:ext cx="425025" cy="13806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>
              <a:stCxn id="23" idx="0"/>
              <a:endCxn id="15" idx="2"/>
            </p:cNvCxnSpPr>
            <p:nvPr/>
          </p:nvCxnSpPr>
          <p:spPr bwMode="auto">
            <a:xfrm flipV="1">
              <a:off x="6255496" y="5107816"/>
              <a:ext cx="0" cy="641407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3" name="Group 32"/>
          <p:cNvGrpSpPr/>
          <p:nvPr/>
        </p:nvGrpSpPr>
        <p:grpSpPr>
          <a:xfrm>
            <a:off x="2263746" y="5748676"/>
            <a:ext cx="4620090" cy="445088"/>
            <a:chOff x="2263746" y="3749516"/>
            <a:chExt cx="4620090" cy="445088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2263746" y="3749516"/>
              <a:ext cx="1256680" cy="445088"/>
            </a:xfrm>
            <a:prstGeom prst="roundRect">
              <a:avLst/>
            </a:prstGeom>
            <a:solidFill>
              <a:srgbClr val="008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Key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5627156" y="3749516"/>
              <a:ext cx="1256680" cy="445088"/>
            </a:xfrm>
            <a:prstGeom prst="roundRect">
              <a:avLst/>
            </a:prstGeom>
            <a:solidFill>
              <a:srgbClr val="008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Key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9" name="Straight Connector 28"/>
            <p:cNvCxnSpPr>
              <a:stCxn id="20" idx="3"/>
              <a:endCxn id="23" idx="1"/>
            </p:cNvCxnSpPr>
            <p:nvPr/>
          </p:nvCxnSpPr>
          <p:spPr bwMode="auto">
            <a:xfrm>
              <a:off x="3520426" y="3972060"/>
              <a:ext cx="210673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8318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One-Time Pad Is Perfect, Two-Times Not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25" y="1097973"/>
            <a:ext cx="1625600" cy="1625600"/>
          </a:xfrm>
        </p:spPr>
      </p:pic>
      <p:sp>
        <p:nvSpPr>
          <p:cNvPr id="5" name="TextBox 4"/>
          <p:cNvSpPr txBox="1"/>
          <p:nvPr/>
        </p:nvSpPr>
        <p:spPr>
          <a:xfrm>
            <a:off x="3004458" y="355913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⊕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6651" y="168496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63343" y="1667134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917" y="1097973"/>
            <a:ext cx="1625600" cy="162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915" y="1097973"/>
            <a:ext cx="1625600" cy="162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12" y="2946394"/>
            <a:ext cx="1625600" cy="1625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020" y="2946394"/>
            <a:ext cx="1625600" cy="162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915" y="2946394"/>
            <a:ext cx="1625600" cy="1625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63343" y="3498274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915" y="4794815"/>
            <a:ext cx="1625600" cy="162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12" y="4794815"/>
            <a:ext cx="1625600" cy="1625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020" y="4794815"/>
            <a:ext cx="1625600" cy="1625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04458" y="540756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⊕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61394" y="540756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2556325" y="2723573"/>
            <a:ext cx="4187375" cy="2071242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5731329" y="4571994"/>
            <a:ext cx="1012372" cy="26136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2064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/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Crypto = Symmetric Crypto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Sender and receiver share a secret key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582041" y="2482831"/>
            <a:ext cx="7983499" cy="2502617"/>
            <a:chOff x="582041" y="3691147"/>
            <a:chExt cx="7983499" cy="2502617"/>
          </a:xfrm>
        </p:grpSpPr>
        <p:grpSp>
          <p:nvGrpSpPr>
            <p:cNvPr id="4" name="Group 3"/>
            <p:cNvGrpSpPr/>
            <p:nvPr/>
          </p:nvGrpSpPr>
          <p:grpSpPr>
            <a:xfrm>
              <a:off x="582041" y="4662181"/>
              <a:ext cx="7983499" cy="445088"/>
              <a:chOff x="582041" y="2565185"/>
              <a:chExt cx="7983499" cy="445088"/>
            </a:xfrm>
          </p:grpSpPr>
          <p:sp>
            <p:nvSpPr>
              <p:cNvPr id="5" name="Rounded Rectangle 4"/>
              <p:cNvSpPr/>
              <p:nvPr/>
            </p:nvSpPr>
            <p:spPr bwMode="auto">
              <a:xfrm>
                <a:off x="582041" y="2565185"/>
                <a:ext cx="1256680" cy="445088"/>
              </a:xfrm>
              <a:prstGeom prst="roundRect">
                <a:avLst/>
              </a:prstGeom>
              <a:solidFill>
                <a:srgbClr val="FFFF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latin typeface="Arial" pitchFamily="34" charset="0"/>
                  </a:rPr>
                  <a:t>Sender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 bwMode="auto">
              <a:xfrm>
                <a:off x="7308860" y="2565185"/>
                <a:ext cx="1256680" cy="445088"/>
              </a:xfrm>
              <a:prstGeom prst="roundRect">
                <a:avLst/>
              </a:prstGeom>
              <a:solidFill>
                <a:srgbClr val="3366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latin typeface="Arial" pitchFamily="34" charset="0"/>
                  </a:rPr>
                  <a:t>Receiver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 bwMode="auto">
              <a:xfrm>
                <a:off x="3945451" y="2565185"/>
                <a:ext cx="1256680" cy="445088"/>
              </a:xfrm>
              <a:prstGeom prst="roundRect">
                <a:avLst/>
              </a:prstGeom>
              <a:solidFill>
                <a:srgbClr val="CCFFCC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latin typeface="Arial" pitchFamily="34" charset="0"/>
                  </a:rPr>
                  <a:t>Channel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8" name="Straight Arrow Connector 7"/>
              <p:cNvCxnSpPr>
                <a:stCxn id="7" idx="3"/>
                <a:endCxn id="9" idx="1"/>
              </p:cNvCxnSpPr>
              <p:nvPr/>
            </p:nvCxnSpPr>
            <p:spPr bwMode="auto">
              <a:xfrm>
                <a:off x="1838721" y="2787729"/>
                <a:ext cx="2106730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" name="Straight Arrow Connector 8"/>
              <p:cNvCxnSpPr>
                <a:stCxn id="9" idx="3"/>
                <a:endCxn id="8" idx="1"/>
              </p:cNvCxnSpPr>
              <p:nvPr/>
            </p:nvCxnSpPr>
            <p:spPr bwMode="auto">
              <a:xfrm>
                <a:off x="5202131" y="2787729"/>
                <a:ext cx="2106729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0" name="Group 9"/>
            <p:cNvGrpSpPr/>
            <p:nvPr/>
          </p:nvGrpSpPr>
          <p:grpSpPr>
            <a:xfrm>
              <a:off x="3938836" y="3691147"/>
              <a:ext cx="1256680" cy="984840"/>
              <a:chOff x="3938836" y="1594151"/>
              <a:chExt cx="1256680" cy="984840"/>
            </a:xfrm>
          </p:grpSpPr>
          <p:sp>
            <p:nvSpPr>
              <p:cNvPr id="11" name="Rounded Rectangle 10"/>
              <p:cNvSpPr/>
              <p:nvPr/>
            </p:nvSpPr>
            <p:spPr bwMode="auto">
              <a:xfrm>
                <a:off x="3938836" y="1594151"/>
                <a:ext cx="1256680" cy="445088"/>
              </a:xfrm>
              <a:prstGeom prst="roundRect">
                <a:avLst/>
              </a:prstGeom>
              <a:solidFill>
                <a:srgbClr val="FF00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latin typeface="Arial" pitchFamily="34" charset="0"/>
                  </a:rPr>
                  <a:t>E</a:t>
                </a:r>
                <a:r>
                  <a:rPr lang="en-US" dirty="0" smtClean="0">
                    <a:latin typeface="Arial" pitchFamily="34" charset="0"/>
                  </a:rPr>
                  <a:t>nemy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12" name="Straight Arrow Connector 11"/>
              <p:cNvCxnSpPr>
                <a:stCxn id="13" idx="2"/>
                <a:endCxn id="9" idx="0"/>
              </p:cNvCxnSpPr>
              <p:nvPr/>
            </p:nvCxnSpPr>
            <p:spPr bwMode="auto">
              <a:xfrm>
                <a:off x="4567176" y="2039239"/>
                <a:ext cx="6615" cy="539752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</p:grpSp>
        <p:grpSp>
          <p:nvGrpSpPr>
            <p:cNvPr id="13" name="Group 12"/>
            <p:cNvGrpSpPr/>
            <p:nvPr/>
          </p:nvGrpSpPr>
          <p:grpSpPr>
            <a:xfrm>
              <a:off x="1838721" y="4662181"/>
              <a:ext cx="1681705" cy="1086495"/>
              <a:chOff x="1838721" y="4662728"/>
              <a:chExt cx="1681705" cy="1086495"/>
            </a:xfrm>
          </p:grpSpPr>
          <p:sp>
            <p:nvSpPr>
              <p:cNvPr id="14" name="Rounded Rectangle 13"/>
              <p:cNvSpPr/>
              <p:nvPr/>
            </p:nvSpPr>
            <p:spPr bwMode="auto">
              <a:xfrm>
                <a:off x="2263746" y="4662728"/>
                <a:ext cx="1256680" cy="445088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latin typeface="Arial" pitchFamily="34" charset="0"/>
                  </a:rPr>
                  <a:t>Encoder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15" name="Straight Arrow Connector 14"/>
              <p:cNvCxnSpPr>
                <a:stCxn id="7" idx="3"/>
                <a:endCxn id="16" idx="1"/>
              </p:cNvCxnSpPr>
              <p:nvPr/>
            </p:nvCxnSpPr>
            <p:spPr bwMode="auto">
              <a:xfrm flipV="1">
                <a:off x="1838721" y="4885272"/>
                <a:ext cx="425025" cy="13806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6" name="Straight Arrow Connector 15"/>
              <p:cNvCxnSpPr>
                <a:stCxn id="22" idx="0"/>
                <a:endCxn id="16" idx="2"/>
              </p:cNvCxnSpPr>
              <p:nvPr/>
            </p:nvCxnSpPr>
            <p:spPr bwMode="auto">
              <a:xfrm flipV="1">
                <a:off x="2892086" y="5107816"/>
                <a:ext cx="0" cy="641407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7" name="Group 16"/>
            <p:cNvGrpSpPr/>
            <p:nvPr/>
          </p:nvGrpSpPr>
          <p:grpSpPr>
            <a:xfrm>
              <a:off x="5202131" y="4662181"/>
              <a:ext cx="1681705" cy="1086495"/>
              <a:chOff x="5202131" y="4662728"/>
              <a:chExt cx="1681705" cy="1086495"/>
            </a:xfrm>
          </p:grpSpPr>
          <p:sp>
            <p:nvSpPr>
              <p:cNvPr id="18" name="Rounded Rectangle 17"/>
              <p:cNvSpPr/>
              <p:nvPr/>
            </p:nvSpPr>
            <p:spPr bwMode="auto">
              <a:xfrm>
                <a:off x="5627156" y="4662728"/>
                <a:ext cx="1256680" cy="445088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latin typeface="Arial" pitchFamily="34" charset="0"/>
                  </a:rPr>
                  <a:t>Decoder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19" name="Straight Arrow Connector 18"/>
              <p:cNvCxnSpPr>
                <a:stCxn id="9" idx="3"/>
                <a:endCxn id="17" idx="1"/>
              </p:cNvCxnSpPr>
              <p:nvPr/>
            </p:nvCxnSpPr>
            <p:spPr bwMode="auto">
              <a:xfrm flipV="1">
                <a:off x="5202131" y="4885272"/>
                <a:ext cx="425025" cy="13806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0" name="Straight Arrow Connector 19"/>
              <p:cNvCxnSpPr>
                <a:endCxn id="17" idx="2"/>
              </p:cNvCxnSpPr>
              <p:nvPr/>
            </p:nvCxnSpPr>
            <p:spPr bwMode="auto">
              <a:xfrm flipV="1">
                <a:off x="6255496" y="5107816"/>
                <a:ext cx="0" cy="641407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1" name="Group 20"/>
            <p:cNvGrpSpPr/>
            <p:nvPr/>
          </p:nvGrpSpPr>
          <p:grpSpPr>
            <a:xfrm>
              <a:off x="2263746" y="5748676"/>
              <a:ext cx="4620090" cy="445088"/>
              <a:chOff x="2263746" y="3749516"/>
              <a:chExt cx="4620090" cy="445088"/>
            </a:xfrm>
          </p:grpSpPr>
          <p:sp>
            <p:nvSpPr>
              <p:cNvPr id="22" name="Rounded Rectangle 21"/>
              <p:cNvSpPr/>
              <p:nvPr/>
            </p:nvSpPr>
            <p:spPr bwMode="auto">
              <a:xfrm>
                <a:off x="2263746" y="3749516"/>
                <a:ext cx="1256680" cy="445088"/>
              </a:xfrm>
              <a:prstGeom prst="roundRect">
                <a:avLst/>
              </a:prstGeom>
              <a:solidFill>
                <a:srgbClr val="0080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latin typeface="Arial" pitchFamily="34" charset="0"/>
                  </a:rPr>
                  <a:t>Key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 bwMode="auto">
              <a:xfrm>
                <a:off x="5627156" y="3749516"/>
                <a:ext cx="1256680" cy="445088"/>
              </a:xfrm>
              <a:prstGeom prst="roundRect">
                <a:avLst/>
              </a:prstGeom>
              <a:solidFill>
                <a:srgbClr val="0080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latin typeface="Arial" pitchFamily="34" charset="0"/>
                  </a:rPr>
                  <a:t>Key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24" name="Straight Connector 23"/>
              <p:cNvCxnSpPr>
                <a:stCxn id="22" idx="3"/>
              </p:cNvCxnSpPr>
              <p:nvPr/>
            </p:nvCxnSpPr>
            <p:spPr bwMode="auto">
              <a:xfrm>
                <a:off x="3520426" y="3972060"/>
                <a:ext cx="210673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02010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‘A </a:t>
            </a:r>
            <a:r>
              <a:rPr lang="en-US" dirty="0"/>
              <a:t>Mathematical Theory of </a:t>
            </a:r>
            <a:r>
              <a:rPr lang="en-US" dirty="0" smtClean="0"/>
              <a:t>Communication’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Shannon (1948): “The fundamental problem of communication is that of reproducing at one point either exactly or approximately a message selected at another point.”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75" y="2420257"/>
            <a:ext cx="29210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0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without Shared Keys: Challenge</a:t>
            </a:r>
            <a:endParaRPr lang="en-US" dirty="0"/>
          </a:p>
        </p:txBody>
      </p:sp>
      <p:pic>
        <p:nvPicPr>
          <p:cNvPr id="4" name="Picture 3" descr="16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40" y="2548522"/>
            <a:ext cx="5080000" cy="508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Alice and Bob each have their own padlock-key combination</a:t>
            </a:r>
          </a:p>
          <a:p>
            <a:pPr lvl="1"/>
            <a:r>
              <a:rPr lang="en-US" dirty="0" smtClean="0"/>
              <a:t>Lock A with key A</a:t>
            </a:r>
          </a:p>
          <a:p>
            <a:pPr lvl="1"/>
            <a:r>
              <a:rPr lang="en-US" dirty="0" smtClean="0"/>
              <a:t>Lock B with key B</a:t>
            </a:r>
          </a:p>
          <a:p>
            <a:r>
              <a:rPr lang="en-US" dirty="0" smtClean="0"/>
              <a:t>They have a strong box that can be locked with padlocks</a:t>
            </a:r>
          </a:p>
          <a:p>
            <a:r>
              <a:rPr lang="en-US" dirty="0" smtClean="0"/>
              <a:t>How can Alice send a message securely to Bob?</a:t>
            </a:r>
          </a:p>
          <a:p>
            <a:pPr lvl="1"/>
            <a:r>
              <a:rPr lang="en-US" dirty="0" smtClean="0"/>
              <a:t>Without also sending keys around</a:t>
            </a:r>
            <a:endParaRPr lang="en-US" dirty="0"/>
          </a:p>
        </p:txBody>
      </p:sp>
      <p:pic>
        <p:nvPicPr>
          <p:cNvPr id="5" name="Picture 4" descr="iStock_000003145382XSmall_padlock_and_ke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6874" y="4224550"/>
            <a:ext cx="2624319" cy="174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3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Shamir’s Three-Pass Protocol (1980s)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51" y="1268413"/>
            <a:ext cx="4410273" cy="5040312"/>
          </a:xfrm>
        </p:spPr>
      </p:pic>
      <p:sp>
        <p:nvSpPr>
          <p:cNvPr id="7" name="TextBox 6"/>
          <p:cNvSpPr txBox="1"/>
          <p:nvPr/>
        </p:nvSpPr>
        <p:spPr>
          <a:xfrm>
            <a:off x="1318840" y="1299561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17560" y="1299561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51833" y="1068729"/>
            <a:ext cx="116730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Insecure</a:t>
            </a:r>
          </a:p>
          <a:p>
            <a:r>
              <a:rPr lang="en-US" dirty="0" smtClean="0"/>
              <a:t>channel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9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575" y="1284742"/>
            <a:ext cx="2743200" cy="26548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Crypto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Symmetric crypto is fast</a:t>
            </a:r>
          </a:p>
          <a:p>
            <a:pPr lvl="1"/>
            <a:r>
              <a:rPr lang="en-US" dirty="0" smtClean="0"/>
              <a:t>But requires a shared secret key</a:t>
            </a:r>
          </a:p>
          <a:p>
            <a:endParaRPr lang="en-US" dirty="0"/>
          </a:p>
          <a:p>
            <a:r>
              <a:rPr lang="en-US" dirty="0" smtClean="0"/>
              <a:t>Asymmetric crypto is slow</a:t>
            </a:r>
          </a:p>
          <a:p>
            <a:pPr lvl="1"/>
            <a:r>
              <a:rPr lang="en-US" dirty="0" smtClean="0"/>
              <a:t>But does not require shared secret key</a:t>
            </a:r>
          </a:p>
          <a:p>
            <a:endParaRPr lang="en-US" dirty="0"/>
          </a:p>
          <a:p>
            <a:r>
              <a:rPr lang="en-US" dirty="0" smtClean="0"/>
              <a:t>Use asymmetric crypto to share a secret key</a:t>
            </a:r>
          </a:p>
          <a:p>
            <a:endParaRPr lang="en-US" dirty="0"/>
          </a:p>
          <a:p>
            <a:r>
              <a:rPr lang="en-US" dirty="0" smtClean="0"/>
              <a:t>Use symmetric crypto on the actual message</a:t>
            </a:r>
          </a:p>
          <a:p>
            <a:endParaRPr lang="en-US" dirty="0"/>
          </a:p>
          <a:p>
            <a:r>
              <a:rPr lang="en-US" dirty="0" smtClean="0"/>
              <a:t>Used on the web with https</a:t>
            </a:r>
          </a:p>
          <a:p>
            <a:r>
              <a:rPr lang="en-US" dirty="0" smtClean="0"/>
              <a:t>Practical hybrid crypto: Pretty Good Privacy (PGP)</a:t>
            </a:r>
          </a:p>
          <a:p>
            <a:pPr lvl="1"/>
            <a:r>
              <a:rPr lang="en-US" dirty="0" err="1" smtClean="0"/>
              <a:t>Gnupg.org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9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 and Hellman Key Exchange (1976)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published practical public-key crypto protocol</a:t>
            </a:r>
          </a:p>
          <a:p>
            <a:pPr lvl="1"/>
            <a:r>
              <a:rPr lang="en-US" dirty="0" smtClean="0"/>
              <a:t>"New directions in cryptography"</a:t>
            </a:r>
          </a:p>
          <a:p>
            <a:pPr lvl="1"/>
            <a:r>
              <a:rPr lang="en-US" dirty="0" smtClean="0"/>
              <a:t>How to establish a shared secret key over an open channel</a:t>
            </a:r>
          </a:p>
          <a:p>
            <a:pPr lvl="1"/>
            <a:r>
              <a:rPr lang="en-US" dirty="0" smtClean="0"/>
              <a:t>Based on modular exponentiation </a:t>
            </a:r>
            <a:endParaRPr lang="en-US" dirty="0" smtClean="0"/>
          </a:p>
          <a:p>
            <a:pPr lvl="1"/>
            <a:r>
              <a:rPr lang="en-US" dirty="0" smtClean="0"/>
              <a:t>Secure because </a:t>
            </a:r>
            <a:r>
              <a:rPr lang="en-US" dirty="0" smtClean="0"/>
              <a:t>discrete </a:t>
            </a:r>
            <a:r>
              <a:rPr lang="en-US" dirty="0" smtClean="0"/>
              <a:t>logarithm </a:t>
            </a:r>
            <a:r>
              <a:rPr lang="en-US" dirty="0" smtClean="0"/>
              <a:t>problem is hard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Received the 2016 ACM Turing Award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36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Man-in-the-Middle Attack Visualized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219" y="1049346"/>
            <a:ext cx="4364736" cy="5717307"/>
          </a:xfrm>
        </p:spPr>
      </p:pic>
    </p:spTree>
    <p:extLst>
      <p:ext uri="{BB962C8B-B14F-4D97-AF65-F5344CB8AC3E}">
        <p14:creationId xmlns:p14="http://schemas.microsoft.com/office/powerpoint/2010/main" val="17957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Multiparty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volunteers</a:t>
            </a:r>
          </a:p>
          <a:p>
            <a:r>
              <a:rPr lang="en-US" dirty="0" smtClean="0"/>
              <a:t>5 sectors</a:t>
            </a:r>
          </a:p>
          <a:p>
            <a:r>
              <a:rPr lang="en-US" dirty="0" smtClean="0"/>
              <a:t>1 spinner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SmileyDec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16691"/>
            <a:ext cx="73152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Crypto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voting in elections, bidding in auctions</a:t>
            </a:r>
          </a:p>
          <a:p>
            <a:pPr lvl="1"/>
            <a:r>
              <a:rPr lang="en-US" dirty="0" smtClean="0"/>
              <a:t>You can verify that your vote / bid was counted properly</a:t>
            </a:r>
          </a:p>
          <a:p>
            <a:pPr lvl="1"/>
            <a:r>
              <a:rPr lang="en-US" dirty="0" smtClean="0"/>
              <a:t>Nobody but you knows your vote / bid</a:t>
            </a:r>
          </a:p>
          <a:p>
            <a:endParaRPr lang="en-US" dirty="0" smtClean="0"/>
          </a:p>
          <a:p>
            <a:r>
              <a:rPr lang="en-US" dirty="0" smtClean="0"/>
              <a:t>Anonymous digital cash</a:t>
            </a:r>
          </a:p>
          <a:p>
            <a:pPr lvl="1"/>
            <a:r>
              <a:rPr lang="en-US" dirty="0" smtClean="0"/>
              <a:t>Can be spent only once</a:t>
            </a:r>
          </a:p>
          <a:p>
            <a:pPr lvl="1"/>
            <a:r>
              <a:rPr lang="en-US" dirty="0" smtClean="0"/>
              <a:t>Cannot be traced to spender</a:t>
            </a:r>
          </a:p>
          <a:p>
            <a:endParaRPr lang="en-US" dirty="0"/>
          </a:p>
          <a:p>
            <a:r>
              <a:rPr lang="en-US" dirty="0" smtClean="0"/>
              <a:t>Digital group signatures</a:t>
            </a:r>
          </a:p>
        </p:txBody>
      </p:sp>
    </p:spTree>
    <p:extLst>
      <p:ext uri="{BB962C8B-B14F-4D97-AF65-F5344CB8AC3E}">
        <p14:creationId xmlns:p14="http://schemas.microsoft.com/office/powerpoint/2010/main" val="24234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Communication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914946" y="2868433"/>
            <a:ext cx="1263822" cy="3120479"/>
            <a:chOff x="914946" y="2326211"/>
            <a:chExt cx="1263822" cy="3120479"/>
          </a:xfrm>
        </p:grpSpPr>
        <p:sp>
          <p:nvSpPr>
            <p:cNvPr id="34" name="Rounded Rectangle 33"/>
            <p:cNvSpPr/>
            <p:nvPr/>
          </p:nvSpPr>
          <p:spPr bwMode="auto">
            <a:xfrm>
              <a:off x="914946" y="2326211"/>
              <a:ext cx="1256680" cy="445088"/>
            </a:xfrm>
            <a:prstGeom prst="roundRect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Sender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922088" y="5001602"/>
              <a:ext cx="1256680" cy="445088"/>
            </a:xfrm>
            <a:prstGeom prst="roundRect">
              <a:avLst/>
            </a:prstGeom>
            <a:solidFill>
              <a:srgbClr val="3366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Receiver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171626" y="3105246"/>
            <a:ext cx="6106763" cy="2675392"/>
            <a:chOff x="2171626" y="2563024"/>
            <a:chExt cx="6106763" cy="2675392"/>
          </a:xfrm>
        </p:grpSpPr>
        <p:sp>
          <p:nvSpPr>
            <p:cNvPr id="45" name="Rounded Rectangle 44"/>
            <p:cNvSpPr/>
            <p:nvPr/>
          </p:nvSpPr>
          <p:spPr bwMode="auto">
            <a:xfrm>
              <a:off x="7021709" y="3663907"/>
              <a:ext cx="1256680" cy="445088"/>
            </a:xfrm>
            <a:prstGeom prst="roundRect">
              <a:avLst/>
            </a:prstGeom>
            <a:solidFill>
              <a:srgbClr val="CCFFCC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Channel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8" name="Elbow Connector 77"/>
            <p:cNvCxnSpPr>
              <a:stCxn id="34" idx="3"/>
              <a:endCxn id="45" idx="0"/>
            </p:cNvCxnSpPr>
            <p:nvPr/>
          </p:nvCxnSpPr>
          <p:spPr bwMode="auto">
            <a:xfrm>
              <a:off x="2171626" y="2563024"/>
              <a:ext cx="5478423" cy="1100883"/>
            </a:xfrm>
            <a:prstGeom prst="bentConnector2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0" name="Elbow Connector 79"/>
            <p:cNvCxnSpPr>
              <a:stCxn id="45" idx="2"/>
              <a:endCxn id="35" idx="3"/>
            </p:cNvCxnSpPr>
            <p:nvPr/>
          </p:nvCxnSpPr>
          <p:spPr bwMode="auto">
            <a:xfrm rot="5400000">
              <a:off x="4349699" y="1938065"/>
              <a:ext cx="1129420" cy="5471281"/>
            </a:xfrm>
            <a:prstGeom prst="bentConnector2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262027" y="3763792"/>
            <a:ext cx="1759682" cy="679150"/>
            <a:chOff x="5233486" y="3663907"/>
            <a:chExt cx="1759682" cy="679150"/>
          </a:xfrm>
        </p:grpSpPr>
        <p:sp>
          <p:nvSpPr>
            <p:cNvPr id="37" name="Rounded Rectangle 36"/>
            <p:cNvSpPr/>
            <p:nvPr/>
          </p:nvSpPr>
          <p:spPr bwMode="auto">
            <a:xfrm>
              <a:off x="5233486" y="3663907"/>
              <a:ext cx="1256680" cy="445088"/>
            </a:xfrm>
            <a:prstGeom prst="roundRect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Noise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8" name="Straight Arrow Connector 37"/>
            <p:cNvCxnSpPr>
              <a:stCxn id="37" idx="3"/>
              <a:endCxn id="45" idx="1"/>
            </p:cNvCxnSpPr>
            <p:nvPr/>
          </p:nvCxnSpPr>
          <p:spPr bwMode="auto">
            <a:xfrm>
              <a:off x="6490166" y="3886451"/>
              <a:ext cx="503002" cy="456606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0" name="Group 9"/>
          <p:cNvGrpSpPr/>
          <p:nvPr/>
        </p:nvGrpSpPr>
        <p:grpSpPr>
          <a:xfrm>
            <a:off x="5266019" y="4442942"/>
            <a:ext cx="1755690" cy="537552"/>
            <a:chOff x="3938836" y="3558258"/>
            <a:chExt cx="1755690" cy="537552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938836" y="3650722"/>
              <a:ext cx="1256680" cy="445088"/>
            </a:xfrm>
            <a:prstGeom prst="roundRect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Arial" pitchFamily="34" charset="0"/>
                </a:rPr>
                <a:t>E</a:t>
              </a:r>
              <a:r>
                <a:rPr lang="en-US" dirty="0" smtClean="0">
                  <a:latin typeface="Arial" pitchFamily="34" charset="0"/>
                </a:rPr>
                <a:t>nemy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2" name="Straight Arrow Connector 11"/>
            <p:cNvCxnSpPr>
              <a:stCxn id="11" idx="3"/>
              <a:endCxn id="45" idx="1"/>
            </p:cNvCxnSpPr>
            <p:nvPr/>
          </p:nvCxnSpPr>
          <p:spPr bwMode="auto">
            <a:xfrm flipV="1">
              <a:off x="5195516" y="3558258"/>
              <a:ext cx="499010" cy="31500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</p:grpSp>
      <p:grpSp>
        <p:nvGrpSpPr>
          <p:cNvPr id="88" name="Group 87"/>
          <p:cNvGrpSpPr/>
          <p:nvPr/>
        </p:nvGrpSpPr>
        <p:grpSpPr>
          <a:xfrm>
            <a:off x="2171626" y="1341285"/>
            <a:ext cx="2804744" cy="4903015"/>
            <a:chOff x="2171626" y="799063"/>
            <a:chExt cx="2804744" cy="4903015"/>
          </a:xfrm>
        </p:grpSpPr>
        <p:cxnSp>
          <p:nvCxnSpPr>
            <p:cNvPr id="44" name="Straight Arrow Connector 43"/>
            <p:cNvCxnSpPr>
              <a:stCxn id="34" idx="3"/>
              <a:endCxn id="56" idx="1"/>
            </p:cNvCxnSpPr>
            <p:nvPr/>
          </p:nvCxnSpPr>
          <p:spPr bwMode="auto">
            <a:xfrm flipV="1">
              <a:off x="2171626" y="2548754"/>
              <a:ext cx="735147" cy="1427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3" name="Straight Arrow Connector 62"/>
            <p:cNvCxnSpPr>
              <a:stCxn id="41" idx="1"/>
              <a:endCxn id="57" idx="3"/>
            </p:cNvCxnSpPr>
            <p:nvPr/>
          </p:nvCxnSpPr>
          <p:spPr bwMode="auto">
            <a:xfrm flipH="1" flipV="1">
              <a:off x="4178057" y="5224145"/>
              <a:ext cx="798313" cy="1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6" name="Rounded Rectangle 55"/>
            <p:cNvSpPr/>
            <p:nvPr/>
          </p:nvSpPr>
          <p:spPr bwMode="auto">
            <a:xfrm>
              <a:off x="2906773" y="2070821"/>
              <a:ext cx="1256680" cy="955866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Source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Encoder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" name="Rounded Rectangle 56"/>
            <p:cNvSpPr/>
            <p:nvPr/>
          </p:nvSpPr>
          <p:spPr bwMode="auto">
            <a:xfrm>
              <a:off x="2921377" y="4746212"/>
              <a:ext cx="1256680" cy="955866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Source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Decoder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692048" y="799063"/>
              <a:ext cx="1687429" cy="1061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b="1" dirty="0" smtClean="0"/>
                <a:t>Efficiency</a:t>
              </a:r>
              <a:r>
                <a:rPr lang="en-US" i="1" dirty="0" smtClean="0"/>
                <a:t>:</a:t>
              </a:r>
            </a:p>
            <a:p>
              <a:pPr algn="ctr">
                <a:lnSpc>
                  <a:spcPct val="70000"/>
                </a:lnSpc>
              </a:pPr>
              <a:r>
                <a:rPr lang="en-US" i="1" dirty="0" smtClean="0"/>
                <a:t>Remove</a:t>
              </a:r>
            </a:p>
            <a:p>
              <a:pPr algn="ctr">
                <a:lnSpc>
                  <a:spcPct val="70000"/>
                </a:lnSpc>
              </a:pPr>
              <a:r>
                <a:rPr lang="en-US" i="1" dirty="0" smtClean="0"/>
                <a:t>Redundancy</a:t>
              </a:r>
              <a:endParaRPr lang="en-US" i="1" dirty="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163453" y="1341285"/>
            <a:ext cx="2858256" cy="4903016"/>
            <a:chOff x="4163453" y="799063"/>
            <a:chExt cx="2858256" cy="4903016"/>
          </a:xfrm>
        </p:grpSpPr>
        <p:cxnSp>
          <p:nvCxnSpPr>
            <p:cNvPr id="48" name="Straight Arrow Connector 47"/>
            <p:cNvCxnSpPr>
              <a:stCxn id="52" idx="1"/>
              <a:endCxn id="41" idx="3"/>
            </p:cNvCxnSpPr>
            <p:nvPr/>
          </p:nvCxnSpPr>
          <p:spPr bwMode="auto">
            <a:xfrm flipH="1">
              <a:off x="6233050" y="5224146"/>
              <a:ext cx="788659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2" name="Straight Arrow Connector 61"/>
            <p:cNvCxnSpPr>
              <a:stCxn id="56" idx="3"/>
              <a:endCxn id="40" idx="1"/>
            </p:cNvCxnSpPr>
            <p:nvPr/>
          </p:nvCxnSpPr>
          <p:spPr bwMode="auto">
            <a:xfrm flipV="1">
              <a:off x="4163453" y="2548755"/>
              <a:ext cx="798313" cy="1426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0" name="Rounded Rectangle 39"/>
            <p:cNvSpPr/>
            <p:nvPr/>
          </p:nvSpPr>
          <p:spPr bwMode="auto">
            <a:xfrm>
              <a:off x="4961766" y="2070822"/>
              <a:ext cx="1256680" cy="955866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Sign &amp;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Encrypt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4976370" y="4746213"/>
              <a:ext cx="1256680" cy="955866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Decrypt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&amp; Verify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832889" y="799063"/>
              <a:ext cx="1515733" cy="1061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b="1" dirty="0" smtClean="0"/>
                <a:t>Security</a:t>
              </a:r>
              <a:r>
                <a:rPr lang="en-US" i="1" dirty="0" smtClean="0"/>
                <a:t>:</a:t>
              </a:r>
            </a:p>
            <a:p>
              <a:pPr algn="ctr">
                <a:lnSpc>
                  <a:spcPct val="70000"/>
                </a:lnSpc>
              </a:pPr>
              <a:r>
                <a:rPr lang="en-US" i="1" dirty="0" smtClean="0"/>
                <a:t>Increase</a:t>
              </a:r>
            </a:p>
            <a:p>
              <a:pPr algn="ctr">
                <a:lnSpc>
                  <a:spcPct val="70000"/>
                </a:lnSpc>
              </a:pPr>
              <a:r>
                <a:rPr lang="en-US" i="1" dirty="0" smtClean="0"/>
                <a:t>Complexity</a:t>
              </a:r>
              <a:endParaRPr lang="en-US" i="1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218446" y="1341284"/>
            <a:ext cx="2271018" cy="4903017"/>
            <a:chOff x="6218446" y="799062"/>
            <a:chExt cx="2271018" cy="4903017"/>
          </a:xfrm>
        </p:grpSpPr>
        <p:cxnSp>
          <p:nvCxnSpPr>
            <p:cNvPr id="47" name="Straight Arrow Connector 46"/>
            <p:cNvCxnSpPr>
              <a:stCxn id="45" idx="2"/>
              <a:endCxn id="52" idx="0"/>
            </p:cNvCxnSpPr>
            <p:nvPr/>
          </p:nvCxnSpPr>
          <p:spPr bwMode="auto">
            <a:xfrm>
              <a:off x="7650049" y="4123264"/>
              <a:ext cx="0" cy="622949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9" name="Straight Arrow Connector 48"/>
            <p:cNvCxnSpPr>
              <a:stCxn id="40" idx="3"/>
              <a:endCxn id="51" idx="1"/>
            </p:cNvCxnSpPr>
            <p:nvPr/>
          </p:nvCxnSpPr>
          <p:spPr bwMode="auto">
            <a:xfrm flipV="1">
              <a:off x="6218446" y="2548755"/>
              <a:ext cx="803263" cy="14269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1" name="Rounded Rectangle 50"/>
            <p:cNvSpPr/>
            <p:nvPr/>
          </p:nvSpPr>
          <p:spPr bwMode="auto">
            <a:xfrm>
              <a:off x="7021709" y="2070822"/>
              <a:ext cx="1256680" cy="955866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Channel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Encoder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 bwMode="auto">
            <a:xfrm>
              <a:off x="7021709" y="4746213"/>
              <a:ext cx="1256680" cy="955866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Channel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Decoder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802035" y="799062"/>
              <a:ext cx="1687429" cy="1061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b="1" dirty="0" smtClean="0"/>
                <a:t>Reliability</a:t>
              </a:r>
              <a:r>
                <a:rPr lang="en-US" i="1" dirty="0" smtClean="0"/>
                <a:t>:</a:t>
              </a:r>
            </a:p>
            <a:p>
              <a:pPr algn="ctr">
                <a:lnSpc>
                  <a:spcPct val="70000"/>
                </a:lnSpc>
              </a:pPr>
              <a:r>
                <a:rPr lang="en-US" i="1" dirty="0" smtClean="0"/>
                <a:t>Add</a:t>
              </a:r>
            </a:p>
            <a:p>
              <a:pPr algn="ctr">
                <a:lnSpc>
                  <a:spcPct val="70000"/>
                </a:lnSpc>
              </a:pPr>
              <a:r>
                <a:rPr lang="en-US" i="1" dirty="0" smtClean="0"/>
                <a:t>Redundancy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0179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How to quantify: information content, entropy, channel capacity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Shannon Centennial</a:t>
            </a:r>
          </a:p>
          <a:p>
            <a:pPr lvl="1"/>
            <a:r>
              <a:rPr lang="en-US" dirty="0" smtClean="0"/>
              <a:t>Shannon’s Source and Channel Coding Theorems (1948)</a:t>
            </a:r>
          </a:p>
          <a:p>
            <a:pPr lvl="1"/>
            <a:r>
              <a:rPr lang="en-US" dirty="0" smtClean="0"/>
              <a:t>Limits on efficient and reliable communication</a:t>
            </a:r>
          </a:p>
          <a:p>
            <a:pPr lvl="1"/>
            <a:endParaRPr lang="en-US" dirty="0"/>
          </a:p>
          <a:p>
            <a:r>
              <a:rPr lang="en-US" dirty="0" smtClean="0"/>
              <a:t>Cryptography</a:t>
            </a:r>
          </a:p>
          <a:p>
            <a:pPr lvl="1"/>
            <a:r>
              <a:rPr lang="en-US" dirty="0" smtClean="0"/>
              <a:t>One-Time Pad for perfect secrecy, and secret sharing</a:t>
            </a:r>
          </a:p>
          <a:p>
            <a:pPr lvl="1"/>
            <a:r>
              <a:rPr lang="en-US" dirty="0" smtClean="0"/>
              <a:t>Symmetric crypto is fast, but needs shared keys</a:t>
            </a:r>
          </a:p>
          <a:p>
            <a:pPr lvl="1"/>
            <a:r>
              <a:rPr lang="en-US" dirty="0" smtClean="0"/>
              <a:t>Asymmetric crypto is slow, but needs no shared keys</a:t>
            </a:r>
          </a:p>
          <a:p>
            <a:pPr lvl="1"/>
            <a:r>
              <a:rPr lang="en-US" dirty="0" smtClean="0"/>
              <a:t>Hybrid crypto</a:t>
            </a:r>
          </a:p>
          <a:p>
            <a:pPr lvl="1"/>
            <a:r>
              <a:rPr lang="en-US" dirty="0" smtClean="0"/>
              <a:t>Secure Multiparty Computation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632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83" y="1268413"/>
            <a:ext cx="4677409" cy="5040312"/>
          </a:xfrm>
        </p:spPr>
      </p:pic>
    </p:spTree>
    <p:extLst>
      <p:ext uri="{BB962C8B-B14F-4D97-AF65-F5344CB8AC3E}">
        <p14:creationId xmlns:p14="http://schemas.microsoft.com/office/powerpoint/2010/main" val="149580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for Information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Problem: </a:t>
            </a:r>
            <a:r>
              <a:rPr lang="en-US" i="1" dirty="0"/>
              <a:t>C</a:t>
            </a:r>
            <a:r>
              <a:rPr lang="en-US" i="1" dirty="0" smtClean="0"/>
              <a:t>ommunication</a:t>
            </a:r>
            <a:r>
              <a:rPr lang="en-US" dirty="0" smtClean="0"/>
              <a:t> and </a:t>
            </a:r>
            <a:r>
              <a:rPr lang="en-US" i="1" dirty="0" smtClean="0"/>
              <a:t>storage</a:t>
            </a:r>
            <a:r>
              <a:rPr lang="en-US" dirty="0" smtClean="0"/>
              <a:t> of information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Compression for </a:t>
            </a:r>
            <a:r>
              <a:rPr lang="en-US" i="1" dirty="0" smtClean="0"/>
              <a:t>efficient</a:t>
            </a:r>
            <a:r>
              <a:rPr lang="en-US" dirty="0" smtClean="0"/>
              <a:t> communication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Protection against </a:t>
            </a:r>
            <a:r>
              <a:rPr lang="en-US" i="1" dirty="0" smtClean="0"/>
              <a:t>noise</a:t>
            </a:r>
            <a:r>
              <a:rPr lang="en-US" dirty="0" smtClean="0"/>
              <a:t> for </a:t>
            </a:r>
            <a:r>
              <a:rPr lang="en-US" i="1" dirty="0" smtClean="0"/>
              <a:t>reliable</a:t>
            </a:r>
            <a:r>
              <a:rPr lang="en-US" dirty="0" smtClean="0"/>
              <a:t> communication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Protection against </a:t>
            </a:r>
            <a:r>
              <a:rPr lang="en-US" i="1" dirty="0" smtClean="0"/>
              <a:t>adversary</a:t>
            </a:r>
            <a:r>
              <a:rPr lang="en-US" dirty="0" smtClean="0"/>
              <a:t> for </a:t>
            </a:r>
            <a:r>
              <a:rPr lang="en-US" i="1" dirty="0" smtClean="0"/>
              <a:t>secure</a:t>
            </a:r>
            <a:r>
              <a:rPr lang="en-US" dirty="0" smtClean="0"/>
              <a:t> communication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28647" y="1411684"/>
            <a:ext cx="6283951" cy="1277745"/>
            <a:chOff x="1428647" y="2007752"/>
            <a:chExt cx="6283951" cy="1277745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1428647" y="2007752"/>
              <a:ext cx="1256680" cy="445088"/>
            </a:xfrm>
            <a:prstGeom prst="roundRect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Sender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6449026" y="2007752"/>
              <a:ext cx="1256680" cy="445088"/>
            </a:xfrm>
            <a:prstGeom prst="roundRect">
              <a:avLst/>
            </a:prstGeom>
            <a:solidFill>
              <a:srgbClr val="3366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Receiver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3938836" y="2007752"/>
              <a:ext cx="1256680" cy="445088"/>
            </a:xfrm>
            <a:prstGeom prst="roundRect">
              <a:avLst/>
            </a:prstGeom>
            <a:solidFill>
              <a:srgbClr val="CCFFCC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Channel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8" name="Straight Arrow Connector 7"/>
            <p:cNvCxnSpPr>
              <a:stCxn id="4" idx="3"/>
              <a:endCxn id="6" idx="1"/>
            </p:cNvCxnSpPr>
            <p:nvPr/>
          </p:nvCxnSpPr>
          <p:spPr bwMode="auto">
            <a:xfrm>
              <a:off x="2685327" y="2230296"/>
              <a:ext cx="1253509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>
              <a:stCxn id="6" idx="3"/>
              <a:endCxn id="5" idx="1"/>
            </p:cNvCxnSpPr>
            <p:nvPr/>
          </p:nvCxnSpPr>
          <p:spPr bwMode="auto">
            <a:xfrm>
              <a:off x="5195516" y="2230296"/>
              <a:ext cx="125351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Rounded Rectangle 18"/>
            <p:cNvSpPr/>
            <p:nvPr/>
          </p:nvSpPr>
          <p:spPr bwMode="auto">
            <a:xfrm>
              <a:off x="1435539" y="2840409"/>
              <a:ext cx="1256680" cy="445088"/>
            </a:xfrm>
            <a:prstGeom prst="roundRect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 smtClean="0">
                  <a:latin typeface="Arial" pitchFamily="34" charset="0"/>
                </a:rPr>
                <a:t>Storer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6455918" y="2840409"/>
              <a:ext cx="1256680" cy="445088"/>
            </a:xfrm>
            <a:prstGeom prst="roundRect">
              <a:avLst/>
            </a:prstGeom>
            <a:solidFill>
              <a:srgbClr val="3366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Retriever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3945728" y="2840409"/>
              <a:ext cx="1256680" cy="445088"/>
            </a:xfrm>
            <a:prstGeom prst="roundRect">
              <a:avLst/>
            </a:prstGeom>
            <a:solidFill>
              <a:srgbClr val="CCFFCC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</a:rPr>
                <a:t>Memory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2" name="Straight Arrow Connector 21"/>
            <p:cNvCxnSpPr>
              <a:stCxn id="19" idx="3"/>
              <a:endCxn id="21" idx="1"/>
            </p:cNvCxnSpPr>
            <p:nvPr/>
          </p:nvCxnSpPr>
          <p:spPr bwMode="auto">
            <a:xfrm>
              <a:off x="2692219" y="3062953"/>
              <a:ext cx="1253509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21" idx="3"/>
              <a:endCxn id="20" idx="1"/>
            </p:cNvCxnSpPr>
            <p:nvPr/>
          </p:nvCxnSpPr>
          <p:spPr bwMode="auto">
            <a:xfrm>
              <a:off x="5202408" y="3062953"/>
              <a:ext cx="125351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0273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some of these tricks yourself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ACAN Trick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263292"/>
            <a:ext cx="8156575" cy="312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1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Five-Card Trick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 suit order: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Card value order: 1, 2, 3, 4, 5, 6, 7, 8, 9, 10, J (11), Q (12), K (13=0)</a:t>
            </a:r>
          </a:p>
          <a:p>
            <a:endParaRPr lang="en-US" dirty="0"/>
          </a:p>
          <a:p>
            <a:r>
              <a:rPr lang="en-US" dirty="0" smtClean="0"/>
              <a:t>Permutation ranking to encode </a:t>
            </a:r>
            <a:r>
              <a:rPr lang="en-US" dirty="0" smtClean="0"/>
              <a:t>distance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(You do need an accomplice!)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75" y="1268413"/>
            <a:ext cx="5473700" cy="173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112" y="4735320"/>
            <a:ext cx="625475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Ulam’s</a:t>
            </a:r>
            <a:r>
              <a:rPr lang="en-US" dirty="0" smtClean="0"/>
              <a:t> Game: Number Guessing with Lies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42947"/>
            <a:ext cx="8156575" cy="221698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268413"/>
            <a:ext cx="81565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kern="0" dirty="0" smtClean="0"/>
          </a:p>
          <a:p>
            <a:endParaRPr lang="en-US" kern="0" dirty="0"/>
          </a:p>
          <a:p>
            <a:endParaRPr lang="en-US" kern="0" dirty="0" smtClean="0"/>
          </a:p>
          <a:p>
            <a:endParaRPr lang="en-US" kern="0" dirty="0"/>
          </a:p>
          <a:p>
            <a:endParaRPr lang="en-US" kern="0" dirty="0" smtClean="0"/>
          </a:p>
          <a:p>
            <a:endParaRPr lang="en-US" kern="0" dirty="0"/>
          </a:p>
          <a:p>
            <a:endParaRPr lang="en-US" kern="0" dirty="0" smtClean="0"/>
          </a:p>
          <a:p>
            <a:endParaRPr lang="en-US" kern="0" dirty="0"/>
          </a:p>
          <a:p>
            <a:r>
              <a:rPr lang="en-US" kern="0" dirty="0" smtClean="0"/>
              <a:t>Questions 3, 5, 6, 7: binary search (high / low guessing)</a:t>
            </a:r>
          </a:p>
          <a:p>
            <a:endParaRPr lang="en-US" kern="0" dirty="0"/>
          </a:p>
          <a:p>
            <a:r>
              <a:rPr lang="en-US" kern="0" dirty="0" smtClean="0"/>
              <a:t>Questions 1, 2, 4: redundant (check) questions</a:t>
            </a:r>
          </a:p>
          <a:p>
            <a:pPr lvl="1"/>
            <a:r>
              <a:rPr lang="en-US" kern="0" dirty="0" smtClean="0"/>
              <a:t>Chosen such that each circle contains </a:t>
            </a:r>
            <a:r>
              <a:rPr lang="en-US" i="1" kern="0" dirty="0" smtClean="0"/>
              <a:t>even</a:t>
            </a:r>
            <a:r>
              <a:rPr lang="en-US" kern="0" dirty="0" smtClean="0"/>
              <a:t> number of Yes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8053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15" y="3463925"/>
            <a:ext cx="3810000" cy="284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Measure Information?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amount of information received depends on:</a:t>
            </a:r>
          </a:p>
          <a:p>
            <a:endParaRPr lang="en-US" dirty="0"/>
          </a:p>
          <a:p>
            <a:pPr lvl="1"/>
            <a:r>
              <a:rPr lang="en-US" dirty="0" smtClean="0"/>
              <a:t>The number of possible messages</a:t>
            </a:r>
          </a:p>
          <a:p>
            <a:pPr lvl="1"/>
            <a:r>
              <a:rPr lang="en-US" dirty="0" smtClean="0"/>
              <a:t>More messages possible ⇒ more information</a:t>
            </a:r>
          </a:p>
          <a:p>
            <a:pPr lvl="1"/>
            <a:r>
              <a:rPr lang="en-US" dirty="0" smtClean="0"/>
              <a:t>The outcome of a </a:t>
            </a:r>
            <a:r>
              <a:rPr lang="en-US" i="1" dirty="0" smtClean="0"/>
              <a:t>dice roll </a:t>
            </a:r>
            <a:r>
              <a:rPr lang="en-US" dirty="0" smtClean="0"/>
              <a:t>versus a </a:t>
            </a:r>
            <a:r>
              <a:rPr lang="en-US" i="1" dirty="0" smtClean="0"/>
              <a:t>coin flip</a:t>
            </a:r>
          </a:p>
        </p:txBody>
      </p:sp>
      <p:pic>
        <p:nvPicPr>
          <p:cNvPr id="4" name="Picture 3" descr="Five_dic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15" y="3362325"/>
            <a:ext cx="4064000" cy="3048000"/>
          </a:xfrm>
          <a:prstGeom prst="rect">
            <a:avLst/>
          </a:prstGeom>
        </p:spPr>
      </p:pic>
      <p:pic>
        <p:nvPicPr>
          <p:cNvPr id="5" name="Picture 4" descr="CoinFlip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47" y="1385984"/>
            <a:ext cx="19526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0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Measure Information?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amount of information received depends on:</a:t>
            </a:r>
          </a:p>
          <a:p>
            <a:endParaRPr lang="en-US" dirty="0"/>
          </a:p>
          <a:p>
            <a:pPr lvl="1"/>
            <a:r>
              <a:rPr lang="en-US" dirty="0" smtClean="0"/>
              <a:t>Probabilities of messages</a:t>
            </a:r>
          </a:p>
          <a:p>
            <a:pPr lvl="1"/>
            <a:r>
              <a:rPr lang="en-US" dirty="0" smtClean="0"/>
              <a:t>Lower probability ⇒ more information</a:t>
            </a:r>
          </a:p>
        </p:txBody>
      </p:sp>
      <p:pic>
        <p:nvPicPr>
          <p:cNvPr id="4" name="Picture 3" descr="marriage-cartoon-4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b="-173"/>
          <a:stretch/>
        </p:blipFill>
        <p:spPr>
          <a:xfrm>
            <a:off x="5593141" y="1839675"/>
            <a:ext cx="3550859" cy="4469050"/>
          </a:xfrm>
          <a:prstGeom prst="rect">
            <a:avLst/>
          </a:prstGeom>
        </p:spPr>
      </p:pic>
      <p:pic>
        <p:nvPicPr>
          <p:cNvPr id="5" name="Picture 4" descr="yes-no-buttons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38" y="3492946"/>
            <a:ext cx="42037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1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Definition of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Shannon (1948)</a:t>
            </a:r>
          </a:p>
          <a:p>
            <a:endParaRPr lang="en-US" dirty="0" smtClean="0"/>
          </a:p>
          <a:p>
            <a:r>
              <a:rPr lang="en-US" dirty="0" smtClean="0"/>
              <a:t>Let P(A) be the probability of answer A</a:t>
            </a:r>
            <a:r>
              <a:rPr lang="en-US" dirty="0"/>
              <a:t>: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0 ≤ P(A) ≤ 1  (probabilities lie between 0 and 1)</a:t>
            </a:r>
          </a:p>
          <a:p>
            <a:pPr lvl="1"/>
            <a:r>
              <a:rPr lang="en-US" dirty="0" smtClean="0"/>
              <a:t>                           (probabilities sum to 1)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i="1" dirty="0" smtClean="0"/>
              <a:t>Amount of information </a:t>
            </a:r>
            <a:r>
              <a:rPr lang="en-US" dirty="0" smtClean="0"/>
              <a:t>(measured in bits) in answer A: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00" y="4604577"/>
            <a:ext cx="6553200" cy="10541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12" y="3133188"/>
            <a:ext cx="1689736" cy="64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2318" y="1268413"/>
            <a:ext cx="1871164" cy="264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9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Five-Card Trick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assistant</a:t>
            </a:r>
          </a:p>
          <a:p>
            <a:r>
              <a:rPr lang="en-US" dirty="0" smtClean="0"/>
              <a:t>52 playing cards</a:t>
            </a:r>
          </a:p>
          <a:p>
            <a:r>
              <a:rPr lang="en-US" dirty="0" smtClean="0"/>
              <a:t>1 magician</a:t>
            </a:r>
          </a:p>
          <a:p>
            <a:r>
              <a:rPr lang="en-US" dirty="0" smtClean="0"/>
              <a:t>5 selected cards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playing-car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14" y="1265538"/>
            <a:ext cx="508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5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four face-up cards to encode the face-down card</a:t>
            </a:r>
          </a:p>
          <a:p>
            <a:endParaRPr lang="en-US" dirty="0"/>
          </a:p>
          <a:p>
            <a:r>
              <a:rPr lang="en-US" b="1" dirty="0" smtClean="0"/>
              <a:t>Pigeonhole Principle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5 cards contain a pair of the </a:t>
            </a:r>
            <a:r>
              <a:rPr lang="en-US" i="1" dirty="0" smtClean="0"/>
              <a:t>same suit</a:t>
            </a:r>
          </a:p>
          <a:p>
            <a:pPr lvl="2"/>
            <a:r>
              <a:rPr lang="en-US" dirty="0" smtClean="0"/>
              <a:t>One lower, the other higher (</a:t>
            </a:r>
            <a:r>
              <a:rPr lang="en-US" dirty="0" err="1" smtClean="0"/>
              <a:t>cyclicly</a:t>
            </a:r>
            <a:r>
              <a:rPr lang="en-US" dirty="0" smtClean="0"/>
              <a:t>)</a:t>
            </a:r>
          </a:p>
          <a:p>
            <a:pPr lvl="2"/>
            <a:endParaRPr lang="en-US" dirty="0" smtClean="0"/>
          </a:p>
          <a:p>
            <a:r>
              <a:rPr lang="en-US" dirty="0"/>
              <a:t>V</a:t>
            </a:r>
            <a:r>
              <a:rPr lang="en-US" dirty="0" smtClean="0"/>
              <a:t>alues of this pair </a:t>
            </a:r>
            <a:r>
              <a:rPr lang="en-US" i="1" dirty="0" smtClean="0"/>
              <a:t>differ at most 6</a:t>
            </a:r>
            <a:r>
              <a:rPr lang="en-US" dirty="0" smtClean="0"/>
              <a:t> (</a:t>
            </a:r>
            <a:r>
              <a:rPr lang="en-US" dirty="0" err="1" smtClean="0"/>
              <a:t>cyclicly</a:t>
            </a:r>
            <a:r>
              <a:rPr lang="en-US" dirty="0" smtClean="0"/>
              <a:t>)</a:t>
            </a:r>
          </a:p>
          <a:p>
            <a:pPr lvl="1"/>
            <a:endParaRPr lang="en-US" i="1" dirty="0"/>
          </a:p>
          <a:p>
            <a:r>
              <a:rPr lang="en-US" dirty="0" smtClean="0"/>
              <a:t>Encoding of face-down card</a:t>
            </a:r>
          </a:p>
          <a:p>
            <a:pPr lvl="1"/>
            <a:r>
              <a:rPr lang="en-US" dirty="0" smtClean="0"/>
              <a:t>Suit: by suit of the rightmost face-up card</a:t>
            </a:r>
          </a:p>
          <a:p>
            <a:pPr lvl="1"/>
            <a:r>
              <a:rPr lang="en-US" dirty="0" smtClean="0"/>
              <a:t>Value: by adding rank of permutation of middle 3 cards</a:t>
            </a:r>
          </a:p>
          <a:p>
            <a:pPr lvl="2"/>
            <a:r>
              <a:rPr lang="en-US" dirty="0" smtClean="0"/>
              <a:t>There are 3! = 3 x 2 x 1 = 6 permutations of 3 cards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215" y="1774610"/>
            <a:ext cx="219456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6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Level">
  <a:themeElements>
    <a:clrScheme name="">
      <a:dk1>
        <a:srgbClr val="000000"/>
      </a:dk1>
      <a:lt1>
        <a:srgbClr val="FFFFFF"/>
      </a:lt1>
      <a:dk2>
        <a:srgbClr val="01486B"/>
      </a:dk2>
      <a:lt2>
        <a:srgbClr val="002A58"/>
      </a:lt2>
      <a:accent1>
        <a:srgbClr val="0075F6"/>
      </a:accent1>
      <a:accent2>
        <a:srgbClr val="02886B"/>
      </a:accent2>
      <a:accent3>
        <a:srgbClr val="FFFFFF"/>
      </a:accent3>
      <a:accent4>
        <a:srgbClr val="000000"/>
      </a:accent4>
      <a:accent5>
        <a:srgbClr val="AABDFA"/>
      </a:accent5>
      <a:accent6>
        <a:srgbClr val="027B60"/>
      </a:accent6>
      <a:hlink>
        <a:srgbClr val="D60029"/>
      </a:hlink>
      <a:folHlink>
        <a:srgbClr val="009900"/>
      </a:folHlink>
    </a:clrScheme>
    <a:fontScheme name="Level">
      <a:majorFont>
        <a:latin typeface="TUE Met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1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3B58F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2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3B58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3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7B14C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4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8ED80A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5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1182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AAC1FF"/>
        </a:accent5>
        <a:accent6>
          <a:srgbClr val="027B60"/>
        </a:accent6>
        <a:hlink>
          <a:srgbClr val="8ED80A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6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0075F6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AABDFA"/>
        </a:accent5>
        <a:accent6>
          <a:srgbClr val="027B60"/>
        </a:accent6>
        <a:hlink>
          <a:srgbClr val="8ED80A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GDIntro2006</Template>
  <TotalTime>22864</TotalTime>
  <Words>2339</Words>
  <Application>Microsoft Macintosh PowerPoint</Application>
  <PresentationFormat>On-screen Show (4:3)</PresentationFormat>
  <Paragraphs>516</Paragraphs>
  <Slides>43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Times New Roman</vt:lpstr>
      <vt:lpstr>TUE Meta</vt:lpstr>
      <vt:lpstr>Verdana</vt:lpstr>
      <vt:lpstr>Wingdings</vt:lpstr>
      <vt:lpstr>Arial</vt:lpstr>
      <vt:lpstr>Level</vt:lpstr>
      <vt:lpstr>Saving Face: Information Tricks for Life and Love</vt:lpstr>
      <vt:lpstr>Any-Card-Any-Number (ACAN) Trick</vt:lpstr>
      <vt:lpstr>‘A Mathematical Theory of Communication’</vt:lpstr>
      <vt:lpstr>Setting for Information Theory</vt:lpstr>
      <vt:lpstr>How to Measure Information? (1)</vt:lpstr>
      <vt:lpstr>How to Measure Information? (2)</vt:lpstr>
      <vt:lpstr>Quantitative Definition of Information</vt:lpstr>
      <vt:lpstr>Five-Card Trick</vt:lpstr>
      <vt:lpstr>How Does it Work?</vt:lpstr>
      <vt:lpstr>Shannon’s Source Coding Theorem (1948)</vt:lpstr>
      <vt:lpstr>Number Guessing with Lies</vt:lpstr>
      <vt:lpstr>The Game</vt:lpstr>
      <vt:lpstr>Question Q1</vt:lpstr>
      <vt:lpstr>Question Q2</vt:lpstr>
      <vt:lpstr>Question Q3</vt:lpstr>
      <vt:lpstr>Question Q4</vt:lpstr>
      <vt:lpstr>Question Q5</vt:lpstr>
      <vt:lpstr>Question Q6</vt:lpstr>
      <vt:lpstr>Question Q7</vt:lpstr>
      <vt:lpstr>How Does It Work?</vt:lpstr>
      <vt:lpstr>Hamming (7,4) Error-Correcting Code</vt:lpstr>
      <vt:lpstr>Shannon’s Channel Coding Theorem (1948)</vt:lpstr>
      <vt:lpstr>Applications of Error-Control Codes</vt:lpstr>
      <vt:lpstr>Secure Communication</vt:lpstr>
      <vt:lpstr>Information Security Concerns</vt:lpstr>
      <vt:lpstr>Kerckhoffs’ Principle (1883)</vt:lpstr>
      <vt:lpstr>One-Time Pad for Perfect Confidentiality</vt:lpstr>
      <vt:lpstr>One-Time Pad Is Perfect, Two-Times Not</vt:lpstr>
      <vt:lpstr>Classical Crypto = Symmetric Crypto</vt:lpstr>
      <vt:lpstr>Security without Shared Keys: Challenge</vt:lpstr>
      <vt:lpstr>Shamir’s Three-Pass Protocol (1980s)</vt:lpstr>
      <vt:lpstr>Hybrid Crypto</vt:lpstr>
      <vt:lpstr>Diffie and Hellman Key Exchange (1976)</vt:lpstr>
      <vt:lpstr>Man-in-the-Middle Attack Visualized</vt:lpstr>
      <vt:lpstr>Secure Multiparty Computation</vt:lpstr>
      <vt:lpstr>Modern Crypto Applications</vt:lpstr>
      <vt:lpstr>Digital Communication Stack</vt:lpstr>
      <vt:lpstr>Conclusion</vt:lpstr>
      <vt:lpstr>Literature</vt:lpstr>
      <vt:lpstr>Workshop</vt:lpstr>
      <vt:lpstr>ACAN Trick</vt:lpstr>
      <vt:lpstr>Five-Card Trick</vt:lpstr>
      <vt:lpstr>Ulam’s Game: Number Guessing with Lies</vt:lpstr>
    </vt:vector>
  </TitlesOfParts>
  <Company>Technische Universiteit Eindhoven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2IL05 Data Structures</dc:title>
  <dc:creator>Bettina Speckmann</dc:creator>
  <cp:lastModifiedBy>T Verhoeff</cp:lastModifiedBy>
  <cp:revision>1133</cp:revision>
  <dcterms:created xsi:type="dcterms:W3CDTF">2007-08-26T17:39:31Z</dcterms:created>
  <dcterms:modified xsi:type="dcterms:W3CDTF">2016-05-05T03:59:00Z</dcterms:modified>
</cp:coreProperties>
</file>